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5"/>
  </p:notesMasterIdLst>
  <p:sldIdLst>
    <p:sldId id="256" r:id="rId2"/>
    <p:sldId id="475" r:id="rId3"/>
    <p:sldId id="558" r:id="rId4"/>
    <p:sldId id="555" r:id="rId5"/>
    <p:sldId id="557" r:id="rId6"/>
    <p:sldId id="460" r:id="rId7"/>
    <p:sldId id="493" r:id="rId8"/>
    <p:sldId id="492" r:id="rId9"/>
    <p:sldId id="478" r:id="rId10"/>
    <p:sldId id="481" r:id="rId11"/>
    <p:sldId id="494" r:id="rId12"/>
    <p:sldId id="495" r:id="rId13"/>
    <p:sldId id="496" r:id="rId14"/>
    <p:sldId id="482" r:id="rId15"/>
    <p:sldId id="485" r:id="rId16"/>
    <p:sldId id="486" r:id="rId17"/>
    <p:sldId id="491" r:id="rId18"/>
    <p:sldId id="560" r:id="rId19"/>
    <p:sldId id="487" r:id="rId20"/>
    <p:sldId id="488" r:id="rId21"/>
    <p:sldId id="490" r:id="rId22"/>
    <p:sldId id="489" r:id="rId23"/>
    <p:sldId id="559" r:id="rId2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FFE2AE"/>
    <a:srgbClr val="FADDCF"/>
    <a:srgbClr val="FFFFFF"/>
    <a:srgbClr val="0070C0"/>
    <a:srgbClr val="95B3D7"/>
    <a:srgbClr val="9DE68C"/>
    <a:srgbClr val="C2F67C"/>
    <a:srgbClr val="F27C7C"/>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1" autoAdjust="0"/>
    <p:restoredTop sz="88732" autoAdjust="0"/>
  </p:normalViewPr>
  <p:slideViewPr>
    <p:cSldViewPr>
      <p:cViewPr varScale="1">
        <p:scale>
          <a:sx n="131" d="100"/>
          <a:sy n="131" d="100"/>
        </p:scale>
        <p:origin x="1240" y="168"/>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1/29/24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stack with just main's AR. when main calls fork, fork's AR is pushed. when fork calls knife, knife's AR is pushed. when knife returns, knife's AR is popped. when fork returns, fork's AR is popped.]</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817209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this is why anything recursion can do, iteration can do:</a:t>
            </a:r>
          </a:p>
          <a:p>
            <a:r>
              <a:rPr lang="en-US" baseline="0" dirty="0"/>
              <a:t>	- recursion uses the call stack to store its data</a:t>
            </a:r>
          </a:p>
          <a:p>
            <a:r>
              <a:rPr lang="en-US" baseline="0" dirty="0"/>
              <a:t>	- iteration can use a separate stack data structure to store the same data</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191780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main's AR is on the stack. we call a function that has two local variables, x = 10 and y = 25. that function returns, and "pops" its AR, but since popping is just moving a pointer, the values of x and y and the return address are </a:t>
            </a:r>
            <a:r>
              <a:rPr lang="en-US" i="1" dirty="0"/>
              <a:t>still in memory.</a:t>
            </a:r>
            <a:r>
              <a:rPr lang="en-US" i="0" dirty="0"/>
              <a:t> then, we call a second function, and it </a:t>
            </a:r>
            <a:r>
              <a:rPr lang="en-US" i="1" dirty="0"/>
              <a:t>reuses the space. </a:t>
            </a:r>
            <a:r>
              <a:rPr lang="en-US" i="0" dirty="0"/>
              <a:t>so its uninitialized local variables a and b take on the values that x and y did in the other function!]</a:t>
            </a:r>
            <a:endParaRPr lang="en-US" dirty="0"/>
          </a:p>
          <a:p>
            <a:endParaRPr lang="en-US" dirty="0"/>
          </a:p>
          <a:p>
            <a:r>
              <a:rPr lang="en-US" dirty="0"/>
              <a:t>- this is why 1_variable_weirdness.c behaves the way it does</a:t>
            </a:r>
          </a:p>
          <a:p>
            <a:r>
              <a:rPr lang="en-US" dirty="0"/>
              <a:t>- BUT YOU CANNOT COUNT</a:t>
            </a:r>
            <a:r>
              <a:rPr lang="en-US" baseline="0" dirty="0"/>
              <a:t> ON THIS BEHAVIOR. YOU CAN'T USE THIS TO DO STUFF.</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518772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- 2_return_array_fail.c</a:t>
            </a:r>
            <a:r>
              <a:rPr lang="en-US" baseline="0" dirty="0"/>
              <a:t> does something like this.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247916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two files. </a:t>
            </a:r>
            <a:r>
              <a:rPr lang="en-US" dirty="0" err="1"/>
              <a:t>globals</a:t>
            </a:r>
            <a:r>
              <a:rPr lang="en-US" dirty="0"/>
              <a:t> can be seen across both files. static </a:t>
            </a:r>
            <a:r>
              <a:rPr lang="en-US" dirty="0" err="1"/>
              <a:t>globals</a:t>
            </a:r>
            <a:r>
              <a:rPr lang="en-US" dirty="0"/>
              <a:t> can be seen across only one file. locals can be seen only within one function.]</a:t>
            </a:r>
          </a:p>
          <a:p>
            <a:endParaRPr lang="en-US" dirty="0"/>
          </a:p>
          <a:p>
            <a:r>
              <a:rPr lang="en-US" dirty="0"/>
              <a:t>- "name" in this case refers to variables, but can also apply to functions in C</a:t>
            </a:r>
            <a:r>
              <a:rPr lang="en-US" baseline="0" dirty="0"/>
              <a:t>, and other things in other languages.</a:t>
            </a:r>
            <a:endParaRPr lang="en-US" dirty="0"/>
          </a:p>
          <a:p>
            <a:r>
              <a:rPr lang="en-US" dirty="0"/>
              <a:t>- this is the </a:t>
            </a:r>
            <a:r>
              <a:rPr lang="en-US" i="1" dirty="0"/>
              <a:t>original</a:t>
            </a:r>
            <a:r>
              <a:rPr lang="en-US" i="0" dirty="0"/>
              <a:t> meaning of the static keyword before java reused it for other purposes!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40069523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goes for statics</a:t>
            </a:r>
            <a:r>
              <a:rPr lang="en-US" baseline="0" dirty="0"/>
              <a:t> in Java too!</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6194146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memory as an array of bytes. the first 4 get allocated to int x. the next 8 to int* p. the next 4 to float f. then the variables disappear – they are deallocated, leaving the memory empty again.]</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043389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both kinds of </a:t>
            </a:r>
            <a:r>
              <a:rPr lang="en-US" dirty="0" err="1"/>
              <a:t>globals</a:t>
            </a:r>
            <a:r>
              <a:rPr lang="en-US" baseline="0" dirty="0"/>
              <a:t> do.</a:t>
            </a:r>
          </a:p>
          <a:p>
            <a:r>
              <a:rPr lang="en-US" baseline="0" dirty="0"/>
              <a:t>- lifetime and scope are </a:t>
            </a:r>
            <a:r>
              <a:rPr lang="en-US" i="1" baseline="0" dirty="0"/>
              <a:t>not</a:t>
            </a:r>
            <a:r>
              <a:rPr lang="en-US" i="0" baseline="0" dirty="0"/>
              <a:t> the same thing, although the lifetimes and scopes of locals and </a:t>
            </a:r>
            <a:r>
              <a:rPr lang="en-US" i="0" baseline="0" dirty="0" err="1"/>
              <a:t>globals</a:t>
            </a:r>
            <a:r>
              <a:rPr lang="en-US" i="0" baseline="0" dirty="0"/>
              <a:t> overlap.</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456009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timeline, in order: program starting; main starts running; </a:t>
            </a:r>
            <a:r>
              <a:rPr lang="en-US" dirty="0" err="1"/>
              <a:t>func</a:t>
            </a:r>
            <a:r>
              <a:rPr lang="en-US" dirty="0"/>
              <a:t> runs; main continues running after </a:t>
            </a:r>
            <a:r>
              <a:rPr lang="en-US" dirty="0" err="1"/>
              <a:t>func</a:t>
            </a:r>
            <a:r>
              <a:rPr lang="en-US" dirty="0"/>
              <a:t> returns; program exiting. glob's lifetime spans the whole timeline. m's lifetime spans from when main starts running to when it stops. f's lifetime spans from when </a:t>
            </a:r>
            <a:r>
              <a:rPr lang="en-US" dirty="0" err="1"/>
              <a:t>func</a:t>
            </a:r>
            <a:r>
              <a:rPr lang="en-US" dirty="0"/>
              <a:t> starts running to when it stops.]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20516463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hey, C's a product of its time, and to be fair, ownership is a really tricky concept to get right!</a:t>
            </a:r>
          </a:p>
          <a:p>
            <a:pPr marL="0" marR="0" indent="0" algn="l" defTabSz="713232" rtl="0" eaLnBrk="1" fontAlgn="auto" latinLnBrk="0" hangingPunct="1">
              <a:lnSpc>
                <a:spcPct val="100000"/>
              </a:lnSpc>
              <a:spcBef>
                <a:spcPts val="0"/>
              </a:spcBef>
              <a:spcAft>
                <a:spcPts val="0"/>
              </a:spcAft>
              <a:buClrTx/>
              <a:buSzTx/>
              <a:buFontTx/>
              <a:buNone/>
              <a:tabLst/>
              <a:defRPr/>
            </a:pPr>
            <a:r>
              <a:rPr lang="en-US" baseline="0" dirty="0"/>
              <a:t>- Rust seems to be doing a pretty good job of it, though.</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427573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131854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 can't get around this.</a:t>
            </a:r>
          </a:p>
          <a:p>
            <a:r>
              <a:rPr lang="en-US" dirty="0"/>
              <a:t>- global/local lifetimes are just not flexible/powerful enough for</a:t>
            </a:r>
            <a:r>
              <a:rPr lang="en-US" baseline="0" dirty="0"/>
              <a:t> many tasks.</a:t>
            </a:r>
          </a:p>
          <a:p>
            <a:r>
              <a:rPr lang="en-US" baseline="0" dirty="0"/>
              <a:t>- unfortunately, beyond </a:t>
            </a:r>
            <a:r>
              <a:rPr lang="en-US" baseline="0" dirty="0" err="1"/>
              <a:t>globals</a:t>
            </a:r>
            <a:r>
              <a:rPr lang="en-US" baseline="0" dirty="0"/>
              <a:t>/locals, C totally screws it all up, oops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851897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3629559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we </a:t>
            </a:r>
            <a:r>
              <a:rPr lang="en-US" baseline="0" dirty="0" err="1"/>
              <a:t>kinda</a:t>
            </a:r>
            <a:r>
              <a:rPr lang="en-US" baseline="0" dirty="0"/>
              <a:t> saw these here and there but</a:t>
            </a:r>
            <a:r>
              <a:rPr lang="mr-IN" baseline="0" dirty="0"/>
              <a:t>…</a:t>
            </a:r>
            <a:r>
              <a:rPr lang="en-US" baseline="0" dirty="0"/>
              <a:t> there you go</a:t>
            </a:r>
          </a:p>
          <a:p>
            <a:r>
              <a:rPr lang="en-US" baseline="0" dirty="0"/>
              <a:t>- that means </a:t>
            </a:r>
            <a:r>
              <a:rPr lang="en-US" baseline="0" dirty="0" err="1"/>
              <a:t>const</a:t>
            </a:r>
            <a:r>
              <a:rPr lang="en-US" baseline="0" dirty="0"/>
              <a:t> is a type constructor as well… HUH!</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1304905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742721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713232" rtl="0" eaLnBrk="1" fontAlgn="auto" latinLnBrk="0" hangingPunct="1">
              <a:lnSpc>
                <a:spcPct val="100000"/>
              </a:lnSpc>
              <a:spcBef>
                <a:spcPts val="0"/>
              </a:spcBef>
              <a:spcAft>
                <a:spcPts val="0"/>
              </a:spcAft>
              <a:buClrTx/>
              <a:buSzTx/>
              <a:buFontTx/>
              <a:buNone/>
              <a:tabLst/>
              <a:defRPr/>
            </a:pPr>
            <a:r>
              <a:rPr lang="en-US" b="0" u="none" baseline="0" dirty="0"/>
              <a:t>[diagram: a function fork() calls a function knife(). in this situation, fork is the caller, and knife is the </a:t>
            </a:r>
            <a:r>
              <a:rPr lang="en-US" b="0" u="none" baseline="0" dirty="0" err="1"/>
              <a:t>callee</a:t>
            </a:r>
            <a:r>
              <a:rPr lang="en-US" b="0" u="none" baseline="0" dirty="0"/>
              <a:t>.]</a:t>
            </a:r>
            <a:endParaRPr lang="en-US" dirty="0"/>
          </a:p>
          <a:p>
            <a:endParaRPr lang="en-US" dirty="0"/>
          </a:p>
          <a:p>
            <a:r>
              <a:rPr lang="en-US" dirty="0"/>
              <a:t>-</a:t>
            </a:r>
            <a:r>
              <a:rPr lang="en-US" baseline="0" dirty="0"/>
              <a:t> it doesn't matter if you use a </a:t>
            </a:r>
            <a:r>
              <a:rPr lang="en-US" b="1" baseline="0" dirty="0"/>
              <a:t>return</a:t>
            </a:r>
            <a:r>
              <a:rPr lang="en-US" b="0" u="none" baseline="0" dirty="0"/>
              <a:t> or not, when the </a:t>
            </a:r>
            <a:r>
              <a:rPr lang="en-US" b="0" u="none" baseline="0" dirty="0" err="1"/>
              <a:t>callee</a:t>
            </a:r>
            <a:r>
              <a:rPr lang="en-US" b="0" u="none" baseline="0" dirty="0"/>
              <a:t> finishes, it goes back to the line after the call in the caller.</a:t>
            </a:r>
          </a:p>
        </p:txBody>
      </p:sp>
      <p:sp>
        <p:nvSpPr>
          <p:cNvPr id="4" name="Slide Number Placeholder 3"/>
          <p:cNvSpPr>
            <a:spLocks noGrp="1"/>
          </p:cNvSpPr>
          <p:nvPr>
            <p:ph type="sldNum" sz="quarter" idx="10"/>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861339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 really it's each </a:t>
            </a:r>
            <a:r>
              <a:rPr lang="en-US" i="1" baseline="0" dirty="0"/>
              <a:t>thread</a:t>
            </a:r>
            <a:r>
              <a:rPr lang="en-US" i="0" baseline="0" dirty="0"/>
              <a:t> but that's not until later in the semester</a:t>
            </a:r>
          </a:p>
          <a:p>
            <a:pPr marL="171450" indent="-171450">
              <a:buFont typeface="Arial" panose="020B0604020202020204" pitchFamily="34" charset="0"/>
              <a:buChar char="•"/>
            </a:pPr>
            <a:r>
              <a:rPr lang="en-US" i="0" baseline="0" dirty="0"/>
              <a:t>** lol no not necessarily</a:t>
            </a:r>
            <a:endParaRPr lang="en-US" baseline="0"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583937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call stack. main's AR is a chunk of memory with the locals and return address. above it is main's caller's AR. below it is garbage.] </a:t>
            </a:r>
          </a:p>
          <a:p>
            <a:endParaRPr lang="en-US" dirty="0"/>
          </a:p>
          <a:p>
            <a:r>
              <a:rPr lang="en-US" dirty="0"/>
              <a:t>- </a:t>
            </a:r>
            <a:r>
              <a:rPr lang="en-US" i="1" dirty="0"/>
              <a:t>somebody</a:t>
            </a:r>
            <a:r>
              <a:rPr lang="en-US" i="0" baseline="0" dirty="0"/>
              <a:t> calls main. there's actually a few functions which run before main gets a chance.</a:t>
            </a:r>
          </a:p>
          <a:p>
            <a:r>
              <a:rPr lang="en-US" i="0" baseline="0" dirty="0"/>
              <a:t>- the return address is where to go in the caller, when this function returns.</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1999099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slice of memory showing individual bytes. the return address is at address d02c. y is at d026. x is at d020. </a:t>
            </a:r>
            <a:r>
              <a:rPr lang="en-US" dirty="0" err="1"/>
              <a:t>arr</a:t>
            </a:r>
            <a:r>
              <a:rPr lang="en-US" dirty="0"/>
              <a:t> is at d01d. several blank areas exist.]</a:t>
            </a:r>
          </a:p>
          <a:p>
            <a:endParaRPr lang="en-US" dirty="0"/>
          </a:p>
          <a:p>
            <a:r>
              <a:rPr lang="en-US" dirty="0"/>
              <a:t>- d028 is actually the saved</a:t>
            </a:r>
            <a:r>
              <a:rPr lang="en-US" baseline="0" dirty="0"/>
              <a:t> </a:t>
            </a:r>
            <a:r>
              <a:rPr lang="en-US" baseline="0" dirty="0" err="1"/>
              <a:t>ebp</a:t>
            </a:r>
            <a:r>
              <a:rPr lang="en-US" baseline="0" dirty="0"/>
              <a:t> but </a:t>
            </a:r>
            <a:r>
              <a:rPr lang="en-US" i="1" baseline="0" dirty="0"/>
              <a:t>we won't talk about that (yet)</a:t>
            </a:r>
          </a:p>
          <a:p>
            <a:r>
              <a:rPr lang="en-US" i="0" baseline="0" dirty="0"/>
              <a:t>- I think the compiler is making the stack frame 16 bytes</a:t>
            </a:r>
          </a:p>
          <a:p>
            <a:r>
              <a:rPr lang="en-US" i="0" baseline="0" dirty="0"/>
              <a:t>	- but I don't know why, cause this is not a system that requires 16-byte stack pointer alignment</a:t>
            </a:r>
          </a:p>
          <a:p>
            <a:r>
              <a:rPr lang="en-US" i="0" baseline="0" dirty="0"/>
              <a:t>	- and this stack frame is not even aligned to 16 bytes</a:t>
            </a:r>
          </a:p>
          <a:p>
            <a:r>
              <a:rPr lang="en-US" i="0" baseline="0" dirty="0"/>
              <a:t>	- and I don't know why it chose to put </a:t>
            </a:r>
            <a:r>
              <a:rPr lang="en-US" i="0" baseline="0" dirty="0" err="1"/>
              <a:t>arr</a:t>
            </a:r>
            <a:r>
              <a:rPr lang="en-US" i="0" baseline="0" dirty="0"/>
              <a:t> right before x instead of down at d018</a:t>
            </a:r>
          </a:p>
          <a:p>
            <a:r>
              <a:rPr lang="en-US" i="0" baseline="0" dirty="0"/>
              <a:t>	- THE COMPILER DOES SHIT, OKAY?</a:t>
            </a:r>
          </a:p>
          <a:p>
            <a:r>
              <a:rPr lang="en-US" i="0" baseline="0" dirty="0"/>
              <a:t>- this is illustrative – but you are not </a:t>
            </a:r>
            <a:r>
              <a:rPr lang="en-US" i="1" baseline="0" dirty="0"/>
              <a:t>supposed</a:t>
            </a:r>
            <a:r>
              <a:rPr lang="en-US" i="0" baseline="0" dirty="0"/>
              <a:t> to know the low-level layout.</a:t>
            </a:r>
          </a:p>
          <a:p>
            <a:r>
              <a:rPr lang="en-US" i="0" baseline="0" dirty="0"/>
              <a:t>	- accessing outside any variable is undefined behavior!!</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520549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dirty="0"/>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8955776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 – Scope, Lifetime,</a:t>
            </a:r>
            <a:br>
              <a:rPr lang="en-US" dirty="0"/>
            </a:br>
            <a:r>
              <a:rPr lang="en-US" dirty="0"/>
              <a:t>and the Stack</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 low-level layout</a:t>
            </a:r>
          </a:p>
        </p:txBody>
      </p:sp>
      <p:sp>
        <p:nvSpPr>
          <p:cNvPr id="3" name="Content Placeholder 2"/>
          <p:cNvSpPr>
            <a:spLocks noGrp="1"/>
          </p:cNvSpPr>
          <p:nvPr>
            <p:ph idx="1"/>
          </p:nvPr>
        </p:nvSpPr>
        <p:spPr>
          <a:xfrm>
            <a:off x="152400" y="495301"/>
            <a:ext cx="7010400" cy="1142999"/>
          </a:xfrm>
        </p:spPr>
        <p:txBody>
          <a:bodyPr>
            <a:normAutofit/>
          </a:bodyPr>
          <a:lstStyle/>
          <a:p>
            <a:r>
              <a:rPr lang="en-US" dirty="0"/>
              <a:t>each variable (</a:t>
            </a:r>
            <a:r>
              <a:rPr lang="en-US" i="1" dirty="0"/>
              <a:t>including</a:t>
            </a:r>
            <a:r>
              <a:rPr lang="en-US" dirty="0"/>
              <a:t> array variables) gets enough bytes in the AR to hold its value</a:t>
            </a:r>
          </a:p>
          <a:p>
            <a:r>
              <a:rPr lang="en-US" i="1" dirty="0"/>
              <a:t>where</a:t>
            </a:r>
            <a:r>
              <a:rPr lang="en-US" dirty="0"/>
              <a:t> the variable is located is up to the compiler</a:t>
            </a:r>
            <a:endParaRPr lang="en-US" i="1"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10</a:t>
            </a:fld>
            <a:endParaRPr lang="en-US"/>
          </a:p>
        </p:txBody>
      </p:sp>
      <p:sp>
        <p:nvSpPr>
          <p:cNvPr id="7" name="TextBox 6"/>
          <p:cNvSpPr txBox="1"/>
          <p:nvPr/>
        </p:nvSpPr>
        <p:spPr>
          <a:xfrm>
            <a:off x="266700" y="2257335"/>
            <a:ext cx="2209800" cy="1200329"/>
          </a:xfrm>
          <a:prstGeom prst="rect">
            <a:avLst/>
          </a:prstGeom>
          <a:noFill/>
        </p:spPr>
        <p:txBody>
          <a:bodyPr wrap="square" rtlCol="0">
            <a:spAutoFit/>
          </a:bodyPr>
          <a:lstStyle/>
          <a:p>
            <a:r>
              <a:rPr lang="en-US" sz="2400" b="1">
                <a:solidFill>
                  <a:srgbClr val="FF0000"/>
                </a:solidFill>
                <a:latin typeface="Consolas" pitchFamily="49" charset="0"/>
                <a:cs typeface="Consolas" pitchFamily="49" charset="0"/>
              </a:rPr>
              <a:t>int </a:t>
            </a:r>
            <a:r>
              <a:rPr lang="en-US" sz="2400" b="1">
                <a:latin typeface="Consolas" pitchFamily="49" charset="0"/>
                <a:cs typeface="Consolas" pitchFamily="49" charset="0"/>
              </a:rPr>
              <a:t>x;</a:t>
            </a:r>
          </a:p>
          <a:p>
            <a:r>
              <a:rPr lang="en-US" sz="2400" b="1">
                <a:solidFill>
                  <a:srgbClr val="FF0000"/>
                </a:solidFill>
                <a:latin typeface="Consolas" pitchFamily="49" charset="0"/>
                <a:cs typeface="Consolas" pitchFamily="49" charset="0"/>
              </a:rPr>
              <a:t>char </a:t>
            </a:r>
            <a:r>
              <a:rPr lang="en-US" sz="2400" b="1">
                <a:latin typeface="Consolas" pitchFamily="49" charset="0"/>
                <a:cs typeface="Consolas" pitchFamily="49" charset="0"/>
              </a:rPr>
              <a:t>arr[</a:t>
            </a:r>
            <a:r>
              <a:rPr lang="en-US" sz="2400" b="1">
                <a:solidFill>
                  <a:schemeClr val="accent3">
                    <a:lumMod val="75000"/>
                  </a:schemeClr>
                </a:solidFill>
                <a:latin typeface="Consolas" pitchFamily="49" charset="0"/>
                <a:cs typeface="Consolas" pitchFamily="49" charset="0"/>
              </a:rPr>
              <a:t>3</a:t>
            </a:r>
            <a:r>
              <a:rPr lang="en-US" sz="2400" b="1">
                <a:latin typeface="Consolas" pitchFamily="49" charset="0"/>
                <a:cs typeface="Consolas" pitchFamily="49" charset="0"/>
              </a:rPr>
              <a:t>];</a:t>
            </a:r>
          </a:p>
          <a:p>
            <a:r>
              <a:rPr lang="en-US" sz="2400" b="1">
                <a:solidFill>
                  <a:srgbClr val="FF0000"/>
                </a:solidFill>
                <a:latin typeface="Consolas" pitchFamily="49" charset="0"/>
                <a:cs typeface="Consolas" pitchFamily="49" charset="0"/>
              </a:rPr>
              <a:t>short </a:t>
            </a:r>
            <a:r>
              <a:rPr lang="en-US" sz="2400" b="1">
                <a:latin typeface="Consolas" pitchFamily="49" charset="0"/>
                <a:cs typeface="Consolas" pitchFamily="49" charset="0"/>
              </a:rPr>
              <a:t>y;</a:t>
            </a:r>
          </a:p>
        </p:txBody>
      </p:sp>
      <p:graphicFrame>
        <p:nvGraphicFramePr>
          <p:cNvPr id="8" name="Table 7"/>
          <p:cNvGraphicFramePr>
            <a:graphicFrameLocks noGrp="1"/>
          </p:cNvGraphicFramePr>
          <p:nvPr>
            <p:extLst>
              <p:ext uri="{D42A27DB-BD31-4B8C-83A1-F6EECF244321}">
                <p14:modId xmlns:p14="http://schemas.microsoft.com/office/powerpoint/2010/main" val="847902784"/>
              </p:ext>
            </p:extLst>
          </p:nvPr>
        </p:nvGraphicFramePr>
        <p:xfrm>
          <a:off x="7620000" y="115095"/>
          <a:ext cx="1447800" cy="5334000"/>
        </p:xfrm>
        <a:graphic>
          <a:graphicData uri="http://schemas.openxmlformats.org/drawingml/2006/table">
            <a:tbl>
              <a:tblPr firstRow="1" bandRow="1">
                <a:tableStyleId>{5C22544A-7EE6-4342-B048-85BDC9FD1C3A}</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tblGrid>
              <a:tr h="177800">
                <a:tc>
                  <a:txBody>
                    <a:bodyPr/>
                    <a:lstStyle/>
                    <a:p>
                      <a:pPr algn="ctr"/>
                      <a:r>
                        <a:rPr lang="en-US" sz="1400"/>
                        <a:t>Addr</a:t>
                      </a:r>
                    </a:p>
                  </a:txBody>
                  <a:tcPr marL="0" marR="0" marT="0" marB="0"/>
                </a:tc>
                <a:tc>
                  <a:txBody>
                    <a:bodyPr/>
                    <a:lstStyle/>
                    <a:p>
                      <a:pPr algn="ctr"/>
                      <a:r>
                        <a:rPr lang="en-US" sz="1400"/>
                        <a:t>Value</a:t>
                      </a:r>
                    </a:p>
                  </a:txBody>
                  <a:tcPr marL="0" marR="0" marT="0" marB="0"/>
                </a:tc>
                <a:extLst>
                  <a:ext uri="{0D108BD9-81ED-4DB2-BD59-A6C34878D82A}">
                    <a16:rowId xmlns:a16="http://schemas.microsoft.com/office/drawing/2014/main" val="10000"/>
                  </a:ext>
                </a:extLst>
              </a:tr>
              <a:tr h="177800">
                <a:tc>
                  <a:txBody>
                    <a:bodyPr/>
                    <a:lstStyle/>
                    <a:p>
                      <a:pPr algn="ctr"/>
                      <a:r>
                        <a:rPr lang="en-US" sz="1400" b="1" dirty="0">
                          <a:latin typeface="Consolas" pitchFamily="49" charset="0"/>
                          <a:cs typeface="Consolas" pitchFamily="49" charset="0"/>
                        </a:rPr>
                        <a:t>d02f</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5">
                        <a:lumMod val="60000"/>
                        <a:lumOff val="40000"/>
                      </a:schemeClr>
                    </a:solidFill>
                  </a:tcPr>
                </a:tc>
                <a:extLst>
                  <a:ext uri="{0D108BD9-81ED-4DB2-BD59-A6C34878D82A}">
                    <a16:rowId xmlns:a16="http://schemas.microsoft.com/office/drawing/2014/main" val="10019"/>
                  </a:ext>
                </a:extLst>
              </a:tr>
              <a:tr h="177800">
                <a:tc>
                  <a:txBody>
                    <a:bodyPr/>
                    <a:lstStyle/>
                    <a:p>
                      <a:pPr algn="ctr"/>
                      <a:r>
                        <a:rPr lang="en-US" sz="1400" b="1" dirty="0">
                          <a:latin typeface="Consolas" pitchFamily="49" charset="0"/>
                          <a:cs typeface="Consolas" pitchFamily="49" charset="0"/>
                        </a:rPr>
                        <a:t>d02e</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5">
                        <a:lumMod val="60000"/>
                        <a:lumOff val="40000"/>
                      </a:schemeClr>
                    </a:solidFill>
                  </a:tcPr>
                </a:tc>
                <a:extLst>
                  <a:ext uri="{0D108BD9-81ED-4DB2-BD59-A6C34878D82A}">
                    <a16:rowId xmlns:a16="http://schemas.microsoft.com/office/drawing/2014/main" val="10020"/>
                  </a:ext>
                </a:extLst>
              </a:tr>
              <a:tr h="177800">
                <a:tc>
                  <a:txBody>
                    <a:bodyPr/>
                    <a:lstStyle/>
                    <a:p>
                      <a:pPr algn="ctr"/>
                      <a:r>
                        <a:rPr lang="en-US" sz="1400" b="1" dirty="0">
                          <a:latin typeface="Consolas" pitchFamily="49" charset="0"/>
                          <a:cs typeface="Consolas" pitchFamily="49" charset="0"/>
                        </a:rPr>
                        <a:t>d02d</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5">
                        <a:lumMod val="60000"/>
                        <a:lumOff val="40000"/>
                      </a:schemeClr>
                    </a:solidFill>
                  </a:tcPr>
                </a:tc>
                <a:extLst>
                  <a:ext uri="{0D108BD9-81ED-4DB2-BD59-A6C34878D82A}">
                    <a16:rowId xmlns:a16="http://schemas.microsoft.com/office/drawing/2014/main" val="10021"/>
                  </a:ext>
                </a:extLst>
              </a:tr>
              <a:tr h="177800">
                <a:tc>
                  <a:txBody>
                    <a:bodyPr/>
                    <a:lstStyle/>
                    <a:p>
                      <a:pPr algn="ctr"/>
                      <a:r>
                        <a:rPr lang="en-US" sz="1400" b="1" dirty="0">
                          <a:latin typeface="Consolas" pitchFamily="49" charset="0"/>
                          <a:cs typeface="Consolas" pitchFamily="49" charset="0"/>
                        </a:rPr>
                        <a:t>d02c</a:t>
                      </a:r>
                    </a:p>
                  </a:txBody>
                  <a:tcPr marL="0" marR="0" marT="0" marB="0"/>
                </a:tc>
                <a:tc>
                  <a:txBody>
                    <a:bodyPr/>
                    <a:lstStyle/>
                    <a:p>
                      <a:pPr algn="ctr"/>
                      <a:r>
                        <a:rPr lang="en-US" sz="1400" b="0" i="1" dirty="0">
                          <a:latin typeface="Consolas" pitchFamily="49" charset="0"/>
                          <a:cs typeface="Consolas" pitchFamily="49" charset="0"/>
                        </a:rPr>
                        <a:t>return</a:t>
                      </a:r>
                    </a:p>
                  </a:txBody>
                  <a:tcPr marL="0" marR="0" marT="0" marB="0">
                    <a:solidFill>
                      <a:schemeClr val="accent5">
                        <a:lumMod val="60000"/>
                        <a:lumOff val="40000"/>
                      </a:schemeClr>
                    </a:solidFill>
                  </a:tcPr>
                </a:tc>
                <a:extLst>
                  <a:ext uri="{0D108BD9-81ED-4DB2-BD59-A6C34878D82A}">
                    <a16:rowId xmlns:a16="http://schemas.microsoft.com/office/drawing/2014/main" val="10001"/>
                  </a:ext>
                </a:extLst>
              </a:tr>
              <a:tr h="177800">
                <a:tc>
                  <a:txBody>
                    <a:bodyPr/>
                    <a:lstStyle/>
                    <a:p>
                      <a:pPr algn="ctr"/>
                      <a:r>
                        <a:rPr lang="en-US" sz="1400" b="1" dirty="0">
                          <a:latin typeface="Consolas" pitchFamily="49" charset="0"/>
                          <a:cs typeface="Consolas" pitchFamily="49" charset="0"/>
                        </a:rPr>
                        <a:t>d02b</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02"/>
                  </a:ext>
                </a:extLst>
              </a:tr>
              <a:tr h="177800">
                <a:tc>
                  <a:txBody>
                    <a:bodyPr/>
                    <a:lstStyle/>
                    <a:p>
                      <a:pPr algn="ctr"/>
                      <a:r>
                        <a:rPr lang="en-US" sz="1400" b="1" dirty="0">
                          <a:latin typeface="Consolas" pitchFamily="49" charset="0"/>
                          <a:cs typeface="Consolas" pitchFamily="49" charset="0"/>
                        </a:rPr>
                        <a:t>d02a</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03"/>
                  </a:ext>
                </a:extLst>
              </a:tr>
              <a:tr h="177800">
                <a:tc>
                  <a:txBody>
                    <a:bodyPr/>
                    <a:lstStyle/>
                    <a:p>
                      <a:pPr algn="ctr"/>
                      <a:r>
                        <a:rPr lang="en-US" sz="1400" b="1" dirty="0">
                          <a:latin typeface="Consolas" pitchFamily="49" charset="0"/>
                          <a:cs typeface="Consolas" pitchFamily="49" charset="0"/>
                        </a:rPr>
                        <a:t>d029</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04"/>
                  </a:ext>
                </a:extLst>
              </a:tr>
              <a:tr h="177800">
                <a:tc>
                  <a:txBody>
                    <a:bodyPr/>
                    <a:lstStyle/>
                    <a:p>
                      <a:pPr algn="ctr"/>
                      <a:r>
                        <a:rPr lang="en-US" sz="1400" b="1" dirty="0">
                          <a:latin typeface="Consolas" pitchFamily="49" charset="0"/>
                          <a:cs typeface="Consolas" pitchFamily="49" charset="0"/>
                        </a:rPr>
                        <a:t>d028</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bg1">
                        <a:lumMod val="50000"/>
                      </a:schemeClr>
                    </a:solidFill>
                  </a:tcPr>
                </a:tc>
                <a:extLst>
                  <a:ext uri="{0D108BD9-81ED-4DB2-BD59-A6C34878D82A}">
                    <a16:rowId xmlns:a16="http://schemas.microsoft.com/office/drawing/2014/main" val="10005"/>
                  </a:ext>
                </a:extLst>
              </a:tr>
              <a:tr h="177800">
                <a:tc>
                  <a:txBody>
                    <a:bodyPr/>
                    <a:lstStyle/>
                    <a:p>
                      <a:pPr algn="ctr"/>
                      <a:r>
                        <a:rPr lang="en-US" sz="1400" b="1" dirty="0">
                          <a:latin typeface="Consolas" pitchFamily="49" charset="0"/>
                          <a:cs typeface="Consolas" pitchFamily="49" charset="0"/>
                        </a:rPr>
                        <a:t>d027</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3">
                        <a:lumMod val="60000"/>
                        <a:lumOff val="40000"/>
                      </a:schemeClr>
                    </a:solidFill>
                  </a:tcPr>
                </a:tc>
                <a:extLst>
                  <a:ext uri="{0D108BD9-81ED-4DB2-BD59-A6C34878D82A}">
                    <a16:rowId xmlns:a16="http://schemas.microsoft.com/office/drawing/2014/main" val="10006"/>
                  </a:ext>
                </a:extLst>
              </a:tr>
              <a:tr h="177800">
                <a:tc>
                  <a:txBody>
                    <a:bodyPr/>
                    <a:lstStyle/>
                    <a:p>
                      <a:pPr algn="ctr"/>
                      <a:r>
                        <a:rPr lang="en-US" sz="1400" b="1" dirty="0">
                          <a:latin typeface="Consolas" pitchFamily="49" charset="0"/>
                          <a:cs typeface="Consolas" pitchFamily="49" charset="0"/>
                        </a:rPr>
                        <a:t>d026</a:t>
                      </a:r>
                    </a:p>
                  </a:txBody>
                  <a:tcPr marL="0" marR="0" marT="0" marB="0"/>
                </a:tc>
                <a:tc>
                  <a:txBody>
                    <a:bodyPr/>
                    <a:lstStyle/>
                    <a:p>
                      <a:pPr algn="ctr"/>
                      <a:r>
                        <a:rPr lang="en-US" sz="1400" b="1" dirty="0">
                          <a:latin typeface="Consolas" pitchFamily="49" charset="0"/>
                          <a:cs typeface="Consolas" pitchFamily="49" charset="0"/>
                        </a:rPr>
                        <a:t>y</a:t>
                      </a:r>
                    </a:p>
                  </a:txBody>
                  <a:tcPr marL="0" marR="0" marT="0" marB="0">
                    <a:solidFill>
                      <a:schemeClr val="accent3">
                        <a:lumMod val="60000"/>
                        <a:lumOff val="40000"/>
                      </a:schemeClr>
                    </a:solidFill>
                  </a:tcPr>
                </a:tc>
                <a:extLst>
                  <a:ext uri="{0D108BD9-81ED-4DB2-BD59-A6C34878D82A}">
                    <a16:rowId xmlns:a16="http://schemas.microsoft.com/office/drawing/2014/main" val="10007"/>
                  </a:ext>
                </a:extLst>
              </a:tr>
              <a:tr h="177800">
                <a:tc>
                  <a:txBody>
                    <a:bodyPr/>
                    <a:lstStyle/>
                    <a:p>
                      <a:pPr algn="ctr"/>
                      <a:r>
                        <a:rPr lang="en-US" sz="1400" b="1" dirty="0">
                          <a:latin typeface="Consolas" pitchFamily="49" charset="0"/>
                          <a:cs typeface="Consolas" pitchFamily="49" charset="0"/>
                        </a:rPr>
                        <a:t>d025</a:t>
                      </a:r>
                    </a:p>
                  </a:txBody>
                  <a:tcPr marL="0" marR="0" marT="0" marB="0"/>
                </a:tc>
                <a:tc>
                  <a:txBody>
                    <a:bodyPr/>
                    <a:lstStyle/>
                    <a:p>
                      <a:pPr algn="ctr"/>
                      <a:endParaRPr lang="en-US" sz="1400" b="1">
                        <a:latin typeface="Consolas" pitchFamily="49" charset="0"/>
                        <a:cs typeface="Consolas" pitchFamily="49" charset="0"/>
                      </a:endParaRPr>
                    </a:p>
                  </a:txBody>
                  <a:tcPr marL="0" marR="0" marT="0" marB="0">
                    <a:solidFill>
                      <a:schemeClr val="bg1">
                        <a:lumMod val="50000"/>
                      </a:schemeClr>
                    </a:solidFill>
                  </a:tcPr>
                </a:tc>
                <a:extLst>
                  <a:ext uri="{0D108BD9-81ED-4DB2-BD59-A6C34878D82A}">
                    <a16:rowId xmlns:a16="http://schemas.microsoft.com/office/drawing/2014/main" val="10008"/>
                  </a:ext>
                </a:extLst>
              </a:tr>
              <a:tr h="177800">
                <a:tc>
                  <a:txBody>
                    <a:bodyPr/>
                    <a:lstStyle/>
                    <a:p>
                      <a:pPr algn="ctr"/>
                      <a:r>
                        <a:rPr lang="en-US" sz="1400" b="1" dirty="0">
                          <a:latin typeface="Consolas" pitchFamily="49" charset="0"/>
                          <a:cs typeface="Consolas" pitchFamily="49" charset="0"/>
                        </a:rPr>
                        <a:t>d024</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bg1">
                        <a:lumMod val="50000"/>
                      </a:schemeClr>
                    </a:solidFill>
                  </a:tcPr>
                </a:tc>
                <a:extLst>
                  <a:ext uri="{0D108BD9-81ED-4DB2-BD59-A6C34878D82A}">
                    <a16:rowId xmlns:a16="http://schemas.microsoft.com/office/drawing/2014/main" val="10009"/>
                  </a:ext>
                </a:extLst>
              </a:tr>
              <a:tr h="177800">
                <a:tc>
                  <a:txBody>
                    <a:bodyPr/>
                    <a:lstStyle/>
                    <a:p>
                      <a:pPr algn="ctr"/>
                      <a:r>
                        <a:rPr lang="en-US" sz="1400" b="1" dirty="0">
                          <a:latin typeface="Consolas" pitchFamily="49" charset="0"/>
                          <a:cs typeface="Consolas" pitchFamily="49" charset="0"/>
                        </a:rPr>
                        <a:t>d023</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2">
                        <a:lumMod val="40000"/>
                        <a:lumOff val="60000"/>
                      </a:schemeClr>
                    </a:solidFill>
                  </a:tcPr>
                </a:tc>
                <a:extLst>
                  <a:ext uri="{0D108BD9-81ED-4DB2-BD59-A6C34878D82A}">
                    <a16:rowId xmlns:a16="http://schemas.microsoft.com/office/drawing/2014/main" val="10010"/>
                  </a:ext>
                </a:extLst>
              </a:tr>
              <a:tr h="177800">
                <a:tc>
                  <a:txBody>
                    <a:bodyPr/>
                    <a:lstStyle/>
                    <a:p>
                      <a:pPr algn="ctr"/>
                      <a:r>
                        <a:rPr lang="en-US" sz="1400" b="1" dirty="0">
                          <a:latin typeface="Consolas" pitchFamily="49" charset="0"/>
                          <a:cs typeface="Consolas" pitchFamily="49" charset="0"/>
                        </a:rPr>
                        <a:t>d022</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2">
                        <a:lumMod val="40000"/>
                        <a:lumOff val="60000"/>
                      </a:schemeClr>
                    </a:solidFill>
                  </a:tcPr>
                </a:tc>
                <a:extLst>
                  <a:ext uri="{0D108BD9-81ED-4DB2-BD59-A6C34878D82A}">
                    <a16:rowId xmlns:a16="http://schemas.microsoft.com/office/drawing/2014/main" val="10011"/>
                  </a:ext>
                </a:extLst>
              </a:tr>
              <a:tr h="177800">
                <a:tc>
                  <a:txBody>
                    <a:bodyPr/>
                    <a:lstStyle/>
                    <a:p>
                      <a:pPr algn="ctr"/>
                      <a:r>
                        <a:rPr lang="en-US" sz="1400" b="1" dirty="0">
                          <a:latin typeface="Consolas" pitchFamily="49" charset="0"/>
                          <a:cs typeface="Consolas" pitchFamily="49" charset="0"/>
                        </a:rPr>
                        <a:t>d021</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2">
                        <a:lumMod val="40000"/>
                        <a:lumOff val="60000"/>
                      </a:schemeClr>
                    </a:solidFill>
                  </a:tcPr>
                </a:tc>
                <a:extLst>
                  <a:ext uri="{0D108BD9-81ED-4DB2-BD59-A6C34878D82A}">
                    <a16:rowId xmlns:a16="http://schemas.microsoft.com/office/drawing/2014/main" val="10012"/>
                  </a:ext>
                </a:extLst>
              </a:tr>
              <a:tr h="177800">
                <a:tc>
                  <a:txBody>
                    <a:bodyPr/>
                    <a:lstStyle/>
                    <a:p>
                      <a:pPr algn="ctr"/>
                      <a:r>
                        <a:rPr lang="en-US" sz="1400" b="1" dirty="0">
                          <a:latin typeface="Consolas" pitchFamily="49" charset="0"/>
                          <a:cs typeface="Consolas" pitchFamily="49" charset="0"/>
                        </a:rPr>
                        <a:t>d020</a:t>
                      </a:r>
                    </a:p>
                  </a:txBody>
                  <a:tcPr marL="0" marR="0" marT="0" marB="0"/>
                </a:tc>
                <a:tc>
                  <a:txBody>
                    <a:bodyPr/>
                    <a:lstStyle/>
                    <a:p>
                      <a:pPr algn="ctr"/>
                      <a:r>
                        <a:rPr lang="en-US" sz="1400" b="1" dirty="0">
                          <a:latin typeface="Consolas" pitchFamily="49" charset="0"/>
                          <a:cs typeface="Consolas" pitchFamily="49" charset="0"/>
                        </a:rPr>
                        <a:t>x</a:t>
                      </a:r>
                    </a:p>
                  </a:txBody>
                  <a:tcPr marL="0" marR="0" marT="0" marB="0">
                    <a:solidFill>
                      <a:schemeClr val="accent2">
                        <a:lumMod val="40000"/>
                        <a:lumOff val="60000"/>
                      </a:schemeClr>
                    </a:solidFill>
                  </a:tcPr>
                </a:tc>
                <a:extLst>
                  <a:ext uri="{0D108BD9-81ED-4DB2-BD59-A6C34878D82A}">
                    <a16:rowId xmlns:a16="http://schemas.microsoft.com/office/drawing/2014/main" val="10013"/>
                  </a:ext>
                </a:extLst>
              </a:tr>
              <a:tr h="177800">
                <a:tc>
                  <a:txBody>
                    <a:bodyPr/>
                    <a:lstStyle/>
                    <a:p>
                      <a:pPr algn="ctr"/>
                      <a:r>
                        <a:rPr lang="en-US" sz="1400" b="1" dirty="0">
                          <a:latin typeface="Consolas" pitchFamily="49" charset="0"/>
                          <a:cs typeface="Consolas" pitchFamily="49" charset="0"/>
                        </a:rPr>
                        <a:t>d01f</a:t>
                      </a:r>
                    </a:p>
                  </a:txBody>
                  <a:tcPr marL="0" marR="0" marT="0" marB="0"/>
                </a:tc>
                <a:tc>
                  <a:txBody>
                    <a:bodyPr/>
                    <a:lstStyle/>
                    <a:p>
                      <a:pPr algn="ctr"/>
                      <a:endParaRPr lang="en-US" sz="1400" b="1">
                        <a:latin typeface="Consolas" pitchFamily="49" charset="0"/>
                        <a:cs typeface="Consolas" pitchFamily="49" charset="0"/>
                      </a:endParaRPr>
                    </a:p>
                  </a:txBody>
                  <a:tcPr marL="0" marR="0" marT="0" marB="0">
                    <a:solidFill>
                      <a:schemeClr val="accent6">
                        <a:lumMod val="40000"/>
                        <a:lumOff val="60000"/>
                      </a:schemeClr>
                    </a:solidFill>
                  </a:tcPr>
                </a:tc>
                <a:extLst>
                  <a:ext uri="{0D108BD9-81ED-4DB2-BD59-A6C34878D82A}">
                    <a16:rowId xmlns:a16="http://schemas.microsoft.com/office/drawing/2014/main" val="10014"/>
                  </a:ext>
                </a:extLst>
              </a:tr>
              <a:tr h="177800">
                <a:tc>
                  <a:txBody>
                    <a:bodyPr/>
                    <a:lstStyle/>
                    <a:p>
                      <a:pPr algn="ctr"/>
                      <a:r>
                        <a:rPr lang="en-US" sz="1400" b="1" dirty="0">
                          <a:latin typeface="Consolas" pitchFamily="49" charset="0"/>
                          <a:cs typeface="Consolas" pitchFamily="49" charset="0"/>
                        </a:rPr>
                        <a:t>d01e</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chemeClr val="accent6">
                        <a:lumMod val="40000"/>
                        <a:lumOff val="60000"/>
                      </a:schemeClr>
                    </a:solidFill>
                  </a:tcPr>
                </a:tc>
                <a:extLst>
                  <a:ext uri="{0D108BD9-81ED-4DB2-BD59-A6C34878D82A}">
                    <a16:rowId xmlns:a16="http://schemas.microsoft.com/office/drawing/2014/main" val="10015"/>
                  </a:ext>
                </a:extLst>
              </a:tr>
              <a:tr h="177800">
                <a:tc>
                  <a:txBody>
                    <a:bodyPr/>
                    <a:lstStyle/>
                    <a:p>
                      <a:pPr algn="ctr"/>
                      <a:r>
                        <a:rPr lang="en-US" sz="1400" b="1" dirty="0">
                          <a:latin typeface="Consolas" pitchFamily="49" charset="0"/>
                          <a:cs typeface="Consolas" pitchFamily="49" charset="0"/>
                        </a:rPr>
                        <a:t>d01d</a:t>
                      </a:r>
                    </a:p>
                  </a:txBody>
                  <a:tcPr marL="0" marR="0" marT="0" marB="0"/>
                </a:tc>
                <a:tc>
                  <a:txBody>
                    <a:bodyPr/>
                    <a:lstStyle/>
                    <a:p>
                      <a:pPr algn="ctr"/>
                      <a:r>
                        <a:rPr lang="en-US" sz="1400" b="1" dirty="0" err="1">
                          <a:latin typeface="Consolas" pitchFamily="49" charset="0"/>
                          <a:cs typeface="Consolas" pitchFamily="49" charset="0"/>
                        </a:rPr>
                        <a:t>arr</a:t>
                      </a:r>
                      <a:endParaRPr lang="en-US" sz="1400" b="1" dirty="0">
                        <a:latin typeface="Consolas" pitchFamily="49" charset="0"/>
                        <a:cs typeface="Consolas" pitchFamily="49" charset="0"/>
                      </a:endParaRPr>
                    </a:p>
                  </a:txBody>
                  <a:tcPr marL="0" marR="0" marT="0" marB="0">
                    <a:solidFill>
                      <a:schemeClr val="accent6">
                        <a:lumMod val="40000"/>
                        <a:lumOff val="60000"/>
                      </a:schemeClr>
                    </a:solidFill>
                  </a:tcPr>
                </a:tc>
                <a:extLst>
                  <a:ext uri="{0D108BD9-81ED-4DB2-BD59-A6C34878D82A}">
                    <a16:rowId xmlns:a16="http://schemas.microsoft.com/office/drawing/2014/main" val="10016"/>
                  </a:ext>
                </a:extLst>
              </a:tr>
              <a:tr h="177800">
                <a:tc>
                  <a:txBody>
                    <a:bodyPr/>
                    <a:lstStyle/>
                    <a:p>
                      <a:pPr algn="ctr"/>
                      <a:r>
                        <a:rPr lang="en-US" sz="1400" b="1" dirty="0">
                          <a:latin typeface="Consolas" pitchFamily="49" charset="0"/>
                          <a:cs typeface="Consolas" pitchFamily="49" charset="0"/>
                        </a:rPr>
                        <a:t>d01c</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17"/>
                  </a:ext>
                </a:extLst>
              </a:tr>
              <a:tr h="177800">
                <a:tc>
                  <a:txBody>
                    <a:bodyPr/>
                    <a:lstStyle/>
                    <a:p>
                      <a:pPr algn="ctr"/>
                      <a:r>
                        <a:rPr lang="en-US" sz="1400" b="1" dirty="0">
                          <a:latin typeface="Consolas" pitchFamily="49" charset="0"/>
                          <a:cs typeface="Consolas" pitchFamily="49" charset="0"/>
                        </a:rPr>
                        <a:t>d01b</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18"/>
                  </a:ext>
                </a:extLst>
              </a:tr>
              <a:tr h="177800">
                <a:tc>
                  <a:txBody>
                    <a:bodyPr/>
                    <a:lstStyle/>
                    <a:p>
                      <a:pPr algn="ctr"/>
                      <a:r>
                        <a:rPr lang="en-US" sz="1400" b="1" dirty="0">
                          <a:latin typeface="Consolas" pitchFamily="49" charset="0"/>
                          <a:cs typeface="Consolas" pitchFamily="49" charset="0"/>
                        </a:rPr>
                        <a:t>d01a</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22"/>
                  </a:ext>
                </a:extLst>
              </a:tr>
              <a:tr h="177800">
                <a:tc>
                  <a:txBody>
                    <a:bodyPr/>
                    <a:lstStyle/>
                    <a:p>
                      <a:pPr algn="ctr"/>
                      <a:r>
                        <a:rPr lang="en-US" sz="1400" b="1" dirty="0">
                          <a:latin typeface="Consolas" pitchFamily="49" charset="0"/>
                          <a:cs typeface="Consolas" pitchFamily="49" charset="0"/>
                        </a:rPr>
                        <a:t>d019</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23"/>
                  </a:ext>
                </a:extLst>
              </a:tr>
              <a:tr h="177800">
                <a:tc>
                  <a:txBody>
                    <a:bodyPr/>
                    <a:lstStyle/>
                    <a:p>
                      <a:pPr algn="ctr"/>
                      <a:r>
                        <a:rPr lang="en-US" sz="1400" b="1" dirty="0">
                          <a:latin typeface="Consolas" pitchFamily="49" charset="0"/>
                          <a:cs typeface="Consolas" pitchFamily="49" charset="0"/>
                        </a:rPr>
                        <a:t>d018</a:t>
                      </a:r>
                    </a:p>
                  </a:txBody>
                  <a:tcPr marL="0" marR="0" marT="0" marB="0"/>
                </a:tc>
                <a:tc>
                  <a:txBody>
                    <a:bodyPr/>
                    <a:lstStyle/>
                    <a:p>
                      <a:pPr algn="ctr"/>
                      <a:endParaRPr lang="en-US" sz="1400" b="1" dirty="0">
                        <a:latin typeface="Consolas" pitchFamily="49" charset="0"/>
                        <a:cs typeface="Consolas" pitchFamily="49" charset="0"/>
                      </a:endParaRPr>
                    </a:p>
                  </a:txBody>
                  <a:tcPr marL="0" marR="0" marT="0" marB="0">
                    <a:solidFill>
                      <a:srgbClr val="7F7F7F"/>
                    </a:solidFill>
                  </a:tcPr>
                </a:tc>
                <a:extLst>
                  <a:ext uri="{0D108BD9-81ED-4DB2-BD59-A6C34878D82A}">
                    <a16:rowId xmlns:a16="http://schemas.microsoft.com/office/drawing/2014/main" val="10024"/>
                  </a:ext>
                </a:extLst>
              </a:tr>
            </a:tbl>
          </a:graphicData>
        </a:graphic>
      </p:graphicFrame>
      <p:sp>
        <p:nvSpPr>
          <p:cNvPr id="9" name="TextBox 8"/>
          <p:cNvSpPr txBox="1"/>
          <p:nvPr/>
        </p:nvSpPr>
        <p:spPr>
          <a:xfrm>
            <a:off x="2514600" y="1790700"/>
            <a:ext cx="5029200" cy="3724096"/>
          </a:xfrm>
          <a:prstGeom prst="rect">
            <a:avLst/>
          </a:prstGeom>
          <a:noFill/>
        </p:spPr>
        <p:txBody>
          <a:bodyPr wrap="square" rtlCol="0">
            <a:spAutoFit/>
          </a:bodyPr>
          <a:lstStyle/>
          <a:p>
            <a:r>
              <a:rPr lang="en-US" sz="2200" dirty="0"/>
              <a:t>when I compiled this on </a:t>
            </a:r>
            <a:r>
              <a:rPr lang="en-US" sz="2200" dirty="0" err="1"/>
              <a:t>thoth</a:t>
            </a:r>
            <a:r>
              <a:rPr lang="en-US" sz="1400" dirty="0"/>
              <a:t> a few years ago</a:t>
            </a:r>
            <a:r>
              <a:rPr lang="en-US" sz="2200" dirty="0"/>
              <a:t>, this is the arrangement I got:</a:t>
            </a:r>
          </a:p>
          <a:p>
            <a:endParaRPr lang="en-US" sz="2200" dirty="0"/>
          </a:p>
          <a:p>
            <a:r>
              <a:rPr lang="en-US" sz="2200" b="1" dirty="0" err="1">
                <a:solidFill>
                  <a:srgbClr val="FF0000"/>
                </a:solidFill>
                <a:latin typeface="Consolas" panose="020B0609020204030204" pitchFamily="49" charset="0"/>
                <a:cs typeface="Consolas" panose="020B0609020204030204" pitchFamily="49" charset="0"/>
              </a:rPr>
              <a:t>sizeof</a:t>
            </a:r>
            <a:r>
              <a:rPr lang="en-US" sz="2200" b="1" dirty="0">
                <a:latin typeface="Consolas" panose="020B0609020204030204" pitchFamily="49" charset="0"/>
                <a:cs typeface="Consolas" panose="020B0609020204030204" pitchFamily="49" charset="0"/>
              </a:rPr>
              <a:t>(</a:t>
            </a:r>
            <a:r>
              <a:rPr lang="en-US" sz="2200" b="1" dirty="0" err="1">
                <a:solidFill>
                  <a:srgbClr val="FF0000"/>
                </a:solidFill>
                <a:latin typeface="Consolas" panose="020B0609020204030204" pitchFamily="49" charset="0"/>
                <a:cs typeface="Consolas" panose="020B0609020204030204" pitchFamily="49" charset="0"/>
              </a:rPr>
              <a:t>int</a:t>
            </a:r>
            <a:r>
              <a:rPr lang="en-US" sz="2200" b="1" dirty="0">
                <a:latin typeface="Consolas" panose="020B0609020204030204" pitchFamily="49" charset="0"/>
                <a:cs typeface="Consolas" panose="020B0609020204030204" pitchFamily="49" charset="0"/>
              </a:rPr>
              <a:t>) == </a:t>
            </a:r>
            <a:r>
              <a:rPr lang="en-US" sz="2200" b="1" dirty="0">
                <a:solidFill>
                  <a:schemeClr val="accent3">
                    <a:lumMod val="75000"/>
                  </a:schemeClr>
                </a:solidFill>
                <a:latin typeface="Consolas" panose="020B0609020204030204" pitchFamily="49" charset="0"/>
                <a:cs typeface="Consolas" panose="020B0609020204030204" pitchFamily="49" charset="0"/>
              </a:rPr>
              <a:t>4</a:t>
            </a:r>
            <a:r>
              <a:rPr lang="en-US" sz="2200" dirty="0"/>
              <a:t>, so x gets 4 bytes</a:t>
            </a:r>
          </a:p>
          <a:p>
            <a:r>
              <a:rPr lang="en-US" sz="2200" b="1" dirty="0" err="1">
                <a:solidFill>
                  <a:srgbClr val="FF0000"/>
                </a:solidFill>
                <a:latin typeface="Consolas" panose="020B0609020204030204" pitchFamily="49" charset="0"/>
                <a:cs typeface="Consolas" panose="020B0609020204030204" pitchFamily="49" charset="0"/>
              </a:rPr>
              <a:t>sizeof</a:t>
            </a:r>
            <a:r>
              <a:rPr lang="en-US" sz="2200" b="1" dirty="0">
                <a:latin typeface="Consolas" panose="020B0609020204030204" pitchFamily="49" charset="0"/>
                <a:cs typeface="Consolas" panose="020B0609020204030204" pitchFamily="49" charset="0"/>
              </a:rPr>
              <a:t>(</a:t>
            </a:r>
            <a:r>
              <a:rPr lang="en-US" sz="2200" b="1" dirty="0" err="1">
                <a:latin typeface="Consolas" panose="020B0609020204030204" pitchFamily="49" charset="0"/>
                <a:cs typeface="Consolas" panose="020B0609020204030204" pitchFamily="49" charset="0"/>
              </a:rPr>
              <a:t>arr</a:t>
            </a:r>
            <a:r>
              <a:rPr lang="en-US" sz="2200" b="1" dirty="0">
                <a:latin typeface="Consolas" panose="020B0609020204030204" pitchFamily="49" charset="0"/>
                <a:cs typeface="Consolas" panose="020B0609020204030204" pitchFamily="49" charset="0"/>
              </a:rPr>
              <a:t>) == </a:t>
            </a:r>
            <a:r>
              <a:rPr lang="en-US" sz="2200" b="1" dirty="0">
                <a:solidFill>
                  <a:schemeClr val="accent3">
                    <a:lumMod val="75000"/>
                  </a:schemeClr>
                </a:solidFill>
                <a:latin typeface="Consolas" panose="020B0609020204030204" pitchFamily="49" charset="0"/>
                <a:cs typeface="Consolas" panose="020B0609020204030204" pitchFamily="49" charset="0"/>
              </a:rPr>
              <a:t>3</a:t>
            </a:r>
            <a:r>
              <a:rPr lang="en-US" sz="2200" dirty="0"/>
              <a:t>, so it gets 3 bytes</a:t>
            </a:r>
          </a:p>
          <a:p>
            <a:r>
              <a:rPr lang="en-US" sz="2200" b="1" dirty="0" err="1">
                <a:solidFill>
                  <a:srgbClr val="FF0000"/>
                </a:solidFill>
                <a:latin typeface="Consolas" panose="020B0609020204030204" pitchFamily="49" charset="0"/>
                <a:cs typeface="Consolas" panose="020B0609020204030204" pitchFamily="49" charset="0"/>
              </a:rPr>
              <a:t>sizezof</a:t>
            </a:r>
            <a:r>
              <a:rPr lang="en-US" sz="2200" b="1" dirty="0">
                <a:latin typeface="Consolas" panose="020B0609020204030204" pitchFamily="49" charset="0"/>
                <a:cs typeface="Consolas" panose="020B0609020204030204" pitchFamily="49" charset="0"/>
              </a:rPr>
              <a:t>(</a:t>
            </a:r>
            <a:r>
              <a:rPr lang="en-US" sz="2200" b="1" dirty="0">
                <a:solidFill>
                  <a:srgbClr val="FF0000"/>
                </a:solidFill>
                <a:latin typeface="Consolas" panose="020B0609020204030204" pitchFamily="49" charset="0"/>
                <a:cs typeface="Consolas" panose="020B0609020204030204" pitchFamily="49" charset="0"/>
              </a:rPr>
              <a:t>short</a:t>
            </a:r>
            <a:r>
              <a:rPr lang="en-US" sz="2200" b="1" dirty="0">
                <a:latin typeface="Consolas" panose="020B0609020204030204" pitchFamily="49" charset="0"/>
                <a:cs typeface="Consolas" panose="020B0609020204030204" pitchFamily="49" charset="0"/>
              </a:rPr>
              <a:t>) == </a:t>
            </a:r>
            <a:r>
              <a:rPr lang="en-US" sz="2200" b="1" dirty="0">
                <a:solidFill>
                  <a:schemeClr val="accent3">
                    <a:lumMod val="75000"/>
                  </a:schemeClr>
                </a:solidFill>
                <a:latin typeface="Consolas" panose="020B0609020204030204" pitchFamily="49" charset="0"/>
                <a:cs typeface="Consolas" panose="020B0609020204030204" pitchFamily="49" charset="0"/>
              </a:rPr>
              <a:t>2</a:t>
            </a:r>
            <a:r>
              <a:rPr lang="en-US" sz="2200" dirty="0"/>
              <a:t>, so.. yeah</a:t>
            </a:r>
          </a:p>
          <a:p>
            <a:endParaRPr lang="en-US" sz="2200" dirty="0"/>
          </a:p>
          <a:p>
            <a:r>
              <a:rPr lang="en-US" sz="2200" dirty="0"/>
              <a:t>but what's all that grey space?</a:t>
            </a:r>
          </a:p>
          <a:p>
            <a:pPr algn="r"/>
            <a:r>
              <a:rPr lang="en-US" sz="1600" dirty="0"/>
              <a:t>idk lol, compiler does what it wants</a:t>
            </a:r>
          </a:p>
          <a:p>
            <a:r>
              <a:rPr lang="en-US" sz="2200" b="1" dirty="0">
                <a:solidFill>
                  <a:srgbClr val="00B050"/>
                </a:solidFill>
              </a:rPr>
              <a:t>YOU DON'T NEED TO KNOW THE LOW-LEVEL LAYOUT!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uiExpand="1"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 push, return = pop (animated)</a:t>
            </a:r>
          </a:p>
        </p:txBody>
      </p:sp>
      <p:sp>
        <p:nvSpPr>
          <p:cNvPr id="3" name="Content Placeholder 2"/>
          <p:cNvSpPr>
            <a:spLocks noGrp="1"/>
          </p:cNvSpPr>
          <p:nvPr>
            <p:ph idx="1"/>
          </p:nvPr>
        </p:nvSpPr>
        <p:spPr>
          <a:xfrm>
            <a:off x="152400" y="495302"/>
            <a:ext cx="5867400" cy="855228"/>
          </a:xfrm>
        </p:spPr>
        <p:txBody>
          <a:bodyPr>
            <a:normAutofit/>
          </a:bodyPr>
          <a:lstStyle/>
          <a:p>
            <a:r>
              <a:rPr lang="en-US" dirty="0"/>
              <a:t>the stack </a:t>
            </a:r>
            <a:r>
              <a:rPr lang="en-US" b="1" dirty="0"/>
              <a:t>grows</a:t>
            </a:r>
            <a:r>
              <a:rPr lang="en-US" dirty="0"/>
              <a:t> when we call a function and </a:t>
            </a:r>
            <a:r>
              <a:rPr lang="en-US" b="1" dirty="0"/>
              <a:t>shrinks</a:t>
            </a:r>
            <a:r>
              <a:rPr lang="en-US" dirty="0"/>
              <a:t> when it exits</a:t>
            </a:r>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880061289"/>
              </p:ext>
            </p:extLst>
          </p:nvPr>
        </p:nvGraphicFramePr>
        <p:xfrm>
          <a:off x="6684397" y="661681"/>
          <a:ext cx="2209800" cy="1082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main's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88026426"/>
              </p:ext>
            </p:extLst>
          </p:nvPr>
        </p:nvGraphicFramePr>
        <p:xfrm>
          <a:off x="6684397" y="1743721"/>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err="1">
                          <a:latin typeface="Consolas" pitchFamily="49" charset="0"/>
                          <a:cs typeface="Consolas" pitchFamily="49" charset="0"/>
                        </a:rPr>
                        <a:t>ptr</a:t>
                      </a:r>
                      <a:endParaRPr lang="en-US" sz="2000" b="1" i="0" dirty="0">
                        <a:latin typeface="Consolas" pitchFamily="49" charset="0"/>
                        <a:cs typeface="Consolas" pitchFamily="49" charset="0"/>
                      </a:endParaRP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2078109"/>
              </p:ext>
            </p:extLst>
          </p:nvPr>
        </p:nvGraphicFramePr>
        <p:xfrm>
          <a:off x="6684397" y="2440912"/>
          <a:ext cx="2209800" cy="3962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214619">
                <a:tc>
                  <a:txBody>
                    <a:bodyPr/>
                    <a:lstStyle/>
                    <a:p>
                      <a:r>
                        <a:rPr lang="en-US" sz="2000" b="0" i="1" dirty="0">
                          <a:latin typeface="Consolas" pitchFamily="49" charset="0"/>
                          <a:cs typeface="Consolas" pitchFamily="49" charset="0"/>
                        </a:rPr>
                        <a:t>return address</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6019800" y="989540"/>
            <a:ext cx="685800" cy="369332"/>
          </a:xfrm>
          <a:prstGeom prst="rect">
            <a:avLst/>
          </a:prstGeom>
          <a:noFill/>
        </p:spPr>
        <p:txBody>
          <a:bodyPr wrap="square" rtlCol="0">
            <a:spAutoFit/>
          </a:bodyPr>
          <a:lstStyle/>
          <a:p>
            <a:pPr algn="r"/>
            <a:r>
              <a:rPr lang="en-US" sz="1800" dirty="0"/>
              <a:t>main</a:t>
            </a:r>
          </a:p>
        </p:txBody>
      </p:sp>
      <p:sp>
        <p:nvSpPr>
          <p:cNvPr id="11" name="TextBox 10"/>
          <p:cNvSpPr txBox="1"/>
          <p:nvPr/>
        </p:nvSpPr>
        <p:spPr>
          <a:xfrm>
            <a:off x="6019800" y="1702248"/>
            <a:ext cx="685800" cy="369332"/>
          </a:xfrm>
          <a:prstGeom prst="rect">
            <a:avLst/>
          </a:prstGeom>
          <a:noFill/>
        </p:spPr>
        <p:txBody>
          <a:bodyPr wrap="square" rtlCol="0">
            <a:spAutoFit/>
          </a:bodyPr>
          <a:lstStyle/>
          <a:p>
            <a:pPr algn="r"/>
            <a:r>
              <a:rPr lang="en-US" sz="1800" dirty="0"/>
              <a:t>fork</a:t>
            </a:r>
          </a:p>
        </p:txBody>
      </p:sp>
      <p:sp>
        <p:nvSpPr>
          <p:cNvPr id="12" name="TextBox 11"/>
          <p:cNvSpPr txBox="1"/>
          <p:nvPr/>
        </p:nvSpPr>
        <p:spPr>
          <a:xfrm>
            <a:off x="5998597" y="2438479"/>
            <a:ext cx="685800" cy="369332"/>
          </a:xfrm>
          <a:prstGeom prst="rect">
            <a:avLst/>
          </a:prstGeom>
          <a:noFill/>
        </p:spPr>
        <p:txBody>
          <a:bodyPr wrap="square" rtlCol="0">
            <a:spAutoFit/>
          </a:bodyPr>
          <a:lstStyle/>
          <a:p>
            <a:pPr algn="r"/>
            <a:r>
              <a:rPr lang="en-US" sz="1800" dirty="0"/>
              <a:t>knife</a:t>
            </a:r>
          </a:p>
        </p:txBody>
      </p:sp>
      <p:grpSp>
        <p:nvGrpSpPr>
          <p:cNvPr id="16" name="Group 15"/>
          <p:cNvGrpSpPr/>
          <p:nvPr/>
        </p:nvGrpSpPr>
        <p:grpSpPr>
          <a:xfrm>
            <a:off x="0" y="1350529"/>
            <a:ext cx="6011186" cy="2802371"/>
            <a:chOff x="0" y="1350529"/>
            <a:chExt cx="6011186" cy="2802371"/>
          </a:xfrm>
        </p:grpSpPr>
        <p:sp>
          <p:nvSpPr>
            <p:cNvPr id="9" name="TextBox 8"/>
            <p:cNvSpPr txBox="1"/>
            <p:nvPr/>
          </p:nvSpPr>
          <p:spPr>
            <a:xfrm>
              <a:off x="0" y="1350529"/>
              <a:ext cx="2286000" cy="1938992"/>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main()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a:t>
              </a:r>
            </a:p>
            <a:p>
              <a:r>
                <a:rPr lang="en-US" sz="2400" b="1" dirty="0">
                  <a:latin typeface="Consolas" pitchFamily="49" charset="0"/>
                  <a:cs typeface="Consolas" pitchFamily="49" charset="0"/>
                </a:rPr>
                <a:t>  fork(&amp;x);</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0</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a:t>
              </a:r>
            </a:p>
          </p:txBody>
        </p:sp>
        <p:sp>
          <p:nvSpPr>
            <p:cNvPr id="13" name="TextBox 12"/>
            <p:cNvSpPr txBox="1"/>
            <p:nvPr/>
          </p:nvSpPr>
          <p:spPr>
            <a:xfrm>
              <a:off x="2276723" y="1350529"/>
              <a:ext cx="3734463" cy="2677656"/>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void </a:t>
              </a:r>
              <a:r>
                <a:rPr lang="en-US" sz="2400" b="1" dirty="0">
                  <a:latin typeface="Consolas" pitchFamily="49" charset="0"/>
                  <a:cs typeface="Consolas" pitchFamily="49" charset="0"/>
                </a:rPr>
                <a:t>fork(</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ptr</a:t>
              </a:r>
              <a:r>
                <a:rPr lang="en-US" sz="2400" b="1" dirty="0">
                  <a:latin typeface="Consolas" pitchFamily="49" charset="0"/>
                  <a:cs typeface="Consolas" pitchFamily="49" charset="0"/>
                </a:rPr>
                <a:t>) {</a:t>
              </a:r>
            </a:p>
            <a:p>
              <a:r>
                <a:rPr lang="en-US" sz="2400" b="1" dirty="0">
                  <a:latin typeface="Consolas" pitchFamily="49" charset="0"/>
                  <a:cs typeface="Consolas" pitchFamily="49" charset="0"/>
                </a:rPr>
                <a:t>  *</a:t>
              </a:r>
              <a:r>
                <a:rPr lang="en-US" sz="2400" b="1" dirty="0" err="1">
                  <a:latin typeface="Consolas" pitchFamily="49" charset="0"/>
                  <a:cs typeface="Consolas" pitchFamily="49" charset="0"/>
                </a:rPr>
                <a:t>ptr</a:t>
              </a:r>
              <a:r>
                <a:rPr lang="en-US" sz="2400" b="1" dirty="0">
                  <a:latin typeface="Consolas" pitchFamily="49" charset="0"/>
                  <a:cs typeface="Consolas" pitchFamily="49" charset="0"/>
                </a:rPr>
                <a:t> = knife();</a:t>
              </a:r>
            </a:p>
            <a:p>
              <a:r>
                <a:rPr lang="en-US" sz="2400" b="1" dirty="0">
                  <a:latin typeface="Consolas" pitchFamily="49" charset="0"/>
                  <a:cs typeface="Consolas" pitchFamily="49" charset="0"/>
                </a:rPr>
                <a:t>}</a:t>
              </a:r>
            </a:p>
            <a:p>
              <a:endParaRPr lang="en-US" sz="2400" b="1" dirty="0">
                <a:latin typeface="Consolas" pitchFamily="49" charset="0"/>
                <a:cs typeface="Consolas" pitchFamily="49" charset="0"/>
              </a:endParaRPr>
            </a:p>
            <a:p>
              <a:r>
                <a:rPr lang="en-US" sz="2400" b="1" dirty="0">
                  <a:solidFill>
                    <a:srgbClr val="FF0000"/>
                  </a:solidFill>
                  <a:latin typeface="Consolas" pitchFamily="49" charset="0"/>
                  <a:cs typeface="Consolas" pitchFamily="49" charset="0"/>
                </a:rPr>
                <a:t>int </a:t>
              </a:r>
              <a:r>
                <a:rPr lang="en-US" sz="2400" b="1" dirty="0">
                  <a:latin typeface="Consolas" pitchFamily="49" charset="0"/>
                  <a:cs typeface="Consolas" pitchFamily="49" charset="0"/>
                </a:rPr>
                <a:t>knife()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10;</a:t>
              </a:r>
            </a:p>
            <a:p>
              <a:r>
                <a:rPr lang="en-US" sz="2400" b="1" dirty="0">
                  <a:latin typeface="Consolas" pitchFamily="49" charset="0"/>
                  <a:cs typeface="Consolas" pitchFamily="49" charset="0"/>
                </a:rPr>
                <a:t>}</a:t>
              </a:r>
            </a:p>
          </p:txBody>
        </p:sp>
        <p:cxnSp>
          <p:nvCxnSpPr>
            <p:cNvPr id="15" name="Straight Connector 14"/>
            <p:cNvCxnSpPr/>
            <p:nvPr/>
          </p:nvCxnSpPr>
          <p:spPr>
            <a:xfrm>
              <a:off x="2209800" y="1350529"/>
              <a:ext cx="0" cy="28023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552CC62F-590E-254B-9AAF-2BD716A5AD9C}"/>
              </a:ext>
            </a:extLst>
          </p:cNvPr>
          <p:cNvSpPr txBox="1"/>
          <p:nvPr/>
        </p:nvSpPr>
        <p:spPr>
          <a:xfrm>
            <a:off x="5057608" y="3895760"/>
            <a:ext cx="3825240" cy="430887"/>
          </a:xfrm>
          <a:prstGeom prst="rect">
            <a:avLst/>
          </a:prstGeom>
          <a:noFill/>
        </p:spPr>
        <p:txBody>
          <a:bodyPr wrap="square" rtlCol="0">
            <a:spAutoFit/>
          </a:bodyPr>
          <a:lstStyle/>
          <a:p>
            <a:pPr algn="ctr"/>
            <a:r>
              <a:rPr lang="en-US" sz="2200" dirty="0"/>
              <a:t>let’s look at </a:t>
            </a:r>
            <a:r>
              <a:rPr lang="en-US" sz="2200" b="1" dirty="0">
                <a:latin typeface="Consolas" panose="020B0609020204030204" pitchFamily="49" charset="0"/>
                <a:cs typeface="Consolas" panose="020B0609020204030204" pitchFamily="49" charset="0"/>
              </a:rPr>
              <a:t>6_ars.c</a:t>
            </a:r>
            <a:endParaRPr lang="en-US" sz="2200" b="1" i="1"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5250550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decel="5000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250" fill="hold"/>
                                        <p:tgtEl>
                                          <p:spTgt spid="11"/>
                                        </p:tgtEl>
                                        <p:attrNameLst>
                                          <p:attrName>ppt_x</p:attrName>
                                        </p:attrNameLst>
                                      </p:cBhvr>
                                      <p:tavLst>
                                        <p:tav tm="0">
                                          <p:val>
                                            <p:strVal val="#ppt_x"/>
                                          </p:val>
                                        </p:tav>
                                        <p:tav tm="100000">
                                          <p:val>
                                            <p:strVal val="#ppt_x"/>
                                          </p:val>
                                        </p:tav>
                                      </p:tavLst>
                                    </p:anim>
                                    <p:anim calcmode="lin" valueType="num">
                                      <p:cBhvr additive="base">
                                        <p:cTn id="18" dur="250" fill="hold"/>
                                        <p:tgtEl>
                                          <p:spTgt spid="11"/>
                                        </p:tgtEl>
                                        <p:attrNameLst>
                                          <p:attrName>ppt_y</p:attrName>
                                        </p:attrNameLst>
                                      </p:cBhvr>
                                      <p:tavLst>
                                        <p:tav tm="0">
                                          <p:val>
                                            <p:strVal val="1+#ppt_h/2"/>
                                          </p:val>
                                        </p:tav>
                                        <p:tav tm="100000">
                                          <p:val>
                                            <p:strVal val="#ppt_y"/>
                                          </p:val>
                                        </p:tav>
                                      </p:tavLst>
                                    </p:anim>
                                  </p:childTnLst>
                                </p:cTn>
                              </p:par>
                              <p:par>
                                <p:cTn id="19" presetID="2" presetClass="entr" presetSubtype="4" decel="5000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250" fill="hold"/>
                                        <p:tgtEl>
                                          <p:spTgt spid="7"/>
                                        </p:tgtEl>
                                        <p:attrNameLst>
                                          <p:attrName>ppt_x</p:attrName>
                                        </p:attrNameLst>
                                      </p:cBhvr>
                                      <p:tavLst>
                                        <p:tav tm="0">
                                          <p:val>
                                            <p:strVal val="#ppt_x"/>
                                          </p:val>
                                        </p:tav>
                                        <p:tav tm="100000">
                                          <p:val>
                                            <p:strVal val="#ppt_x"/>
                                          </p:val>
                                        </p:tav>
                                      </p:tavLst>
                                    </p:anim>
                                    <p:anim calcmode="lin" valueType="num">
                                      <p:cBhvr additive="base">
                                        <p:cTn id="22"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decel="5000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250" fill="hold"/>
                                        <p:tgtEl>
                                          <p:spTgt spid="8"/>
                                        </p:tgtEl>
                                        <p:attrNameLst>
                                          <p:attrName>ppt_x</p:attrName>
                                        </p:attrNameLst>
                                      </p:cBhvr>
                                      <p:tavLst>
                                        <p:tav tm="0">
                                          <p:val>
                                            <p:strVal val="#ppt_x"/>
                                          </p:val>
                                        </p:tav>
                                        <p:tav tm="100000">
                                          <p:val>
                                            <p:strVal val="#ppt_x"/>
                                          </p:val>
                                        </p:tav>
                                      </p:tavLst>
                                    </p:anim>
                                    <p:anim calcmode="lin" valueType="num">
                                      <p:cBhvr additive="base">
                                        <p:cTn id="28" dur="25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decel="5000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250" fill="hold"/>
                                        <p:tgtEl>
                                          <p:spTgt spid="12"/>
                                        </p:tgtEl>
                                        <p:attrNameLst>
                                          <p:attrName>ppt_x</p:attrName>
                                        </p:attrNameLst>
                                      </p:cBhvr>
                                      <p:tavLst>
                                        <p:tav tm="0">
                                          <p:val>
                                            <p:strVal val="#ppt_x"/>
                                          </p:val>
                                        </p:tav>
                                        <p:tav tm="100000">
                                          <p:val>
                                            <p:strVal val="#ppt_x"/>
                                          </p:val>
                                        </p:tav>
                                      </p:tavLst>
                                    </p:anim>
                                    <p:anim calcmode="lin" valueType="num">
                                      <p:cBhvr additive="base">
                                        <p:cTn id="32" dur="25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accel="50000" fill="hold" nodeType="clickEffect">
                                  <p:stCondLst>
                                    <p:cond delay="0"/>
                                  </p:stCondLst>
                                  <p:childTnLst>
                                    <p:anim calcmode="lin" valueType="num">
                                      <p:cBhvr additive="base">
                                        <p:cTn id="36" dur="250"/>
                                        <p:tgtEl>
                                          <p:spTgt spid="8"/>
                                        </p:tgtEl>
                                        <p:attrNameLst>
                                          <p:attrName>ppt_x</p:attrName>
                                        </p:attrNameLst>
                                      </p:cBhvr>
                                      <p:tavLst>
                                        <p:tav tm="0">
                                          <p:val>
                                            <p:strVal val="ppt_x"/>
                                          </p:val>
                                        </p:tav>
                                        <p:tav tm="100000">
                                          <p:val>
                                            <p:strVal val="ppt_x"/>
                                          </p:val>
                                        </p:tav>
                                      </p:tavLst>
                                    </p:anim>
                                    <p:anim calcmode="lin" valueType="num">
                                      <p:cBhvr additive="base">
                                        <p:cTn id="37" dur="250"/>
                                        <p:tgtEl>
                                          <p:spTgt spid="8"/>
                                        </p:tgtEl>
                                        <p:attrNameLst>
                                          <p:attrName>ppt_y</p:attrName>
                                        </p:attrNameLst>
                                      </p:cBhvr>
                                      <p:tavLst>
                                        <p:tav tm="0">
                                          <p:val>
                                            <p:strVal val="ppt_y"/>
                                          </p:val>
                                        </p:tav>
                                        <p:tav tm="100000">
                                          <p:val>
                                            <p:strVal val="1+ppt_h/2"/>
                                          </p:val>
                                        </p:tav>
                                      </p:tavLst>
                                    </p:anim>
                                    <p:set>
                                      <p:cBhvr>
                                        <p:cTn id="38" dur="1" fill="hold">
                                          <p:stCondLst>
                                            <p:cond delay="249"/>
                                          </p:stCondLst>
                                        </p:cTn>
                                        <p:tgtEl>
                                          <p:spTgt spid="8"/>
                                        </p:tgtEl>
                                        <p:attrNameLst>
                                          <p:attrName>style.visibility</p:attrName>
                                        </p:attrNameLst>
                                      </p:cBhvr>
                                      <p:to>
                                        <p:strVal val="hidden"/>
                                      </p:to>
                                    </p:set>
                                  </p:childTnLst>
                                </p:cTn>
                              </p:par>
                              <p:par>
                                <p:cTn id="39" presetID="2" presetClass="exit" presetSubtype="4" accel="50000" fill="hold" grpId="1" nodeType="withEffect">
                                  <p:stCondLst>
                                    <p:cond delay="0"/>
                                  </p:stCondLst>
                                  <p:childTnLst>
                                    <p:anim calcmode="lin" valueType="num">
                                      <p:cBhvr additive="base">
                                        <p:cTn id="40" dur="250"/>
                                        <p:tgtEl>
                                          <p:spTgt spid="12"/>
                                        </p:tgtEl>
                                        <p:attrNameLst>
                                          <p:attrName>ppt_x</p:attrName>
                                        </p:attrNameLst>
                                      </p:cBhvr>
                                      <p:tavLst>
                                        <p:tav tm="0">
                                          <p:val>
                                            <p:strVal val="ppt_x"/>
                                          </p:val>
                                        </p:tav>
                                        <p:tav tm="100000">
                                          <p:val>
                                            <p:strVal val="ppt_x"/>
                                          </p:val>
                                        </p:tav>
                                      </p:tavLst>
                                    </p:anim>
                                    <p:anim calcmode="lin" valueType="num">
                                      <p:cBhvr additive="base">
                                        <p:cTn id="41" dur="250"/>
                                        <p:tgtEl>
                                          <p:spTgt spid="12"/>
                                        </p:tgtEl>
                                        <p:attrNameLst>
                                          <p:attrName>ppt_y</p:attrName>
                                        </p:attrNameLst>
                                      </p:cBhvr>
                                      <p:tavLst>
                                        <p:tav tm="0">
                                          <p:val>
                                            <p:strVal val="ppt_y"/>
                                          </p:val>
                                        </p:tav>
                                        <p:tav tm="100000">
                                          <p:val>
                                            <p:strVal val="1+ppt_h/2"/>
                                          </p:val>
                                        </p:tav>
                                      </p:tavLst>
                                    </p:anim>
                                    <p:set>
                                      <p:cBhvr>
                                        <p:cTn id="42" dur="1" fill="hold">
                                          <p:stCondLst>
                                            <p:cond delay="24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 presetClass="exit" presetSubtype="4" accel="50000" fill="hold" nodeType="clickEffect">
                                  <p:stCondLst>
                                    <p:cond delay="0"/>
                                  </p:stCondLst>
                                  <p:childTnLst>
                                    <p:anim calcmode="lin" valueType="num">
                                      <p:cBhvr additive="base">
                                        <p:cTn id="46" dur="250"/>
                                        <p:tgtEl>
                                          <p:spTgt spid="7"/>
                                        </p:tgtEl>
                                        <p:attrNameLst>
                                          <p:attrName>ppt_x</p:attrName>
                                        </p:attrNameLst>
                                      </p:cBhvr>
                                      <p:tavLst>
                                        <p:tav tm="0">
                                          <p:val>
                                            <p:strVal val="ppt_x"/>
                                          </p:val>
                                        </p:tav>
                                        <p:tav tm="100000">
                                          <p:val>
                                            <p:strVal val="ppt_x"/>
                                          </p:val>
                                        </p:tav>
                                      </p:tavLst>
                                    </p:anim>
                                    <p:anim calcmode="lin" valueType="num">
                                      <p:cBhvr additive="base">
                                        <p:cTn id="47" dur="250"/>
                                        <p:tgtEl>
                                          <p:spTgt spid="7"/>
                                        </p:tgtEl>
                                        <p:attrNameLst>
                                          <p:attrName>ppt_y</p:attrName>
                                        </p:attrNameLst>
                                      </p:cBhvr>
                                      <p:tavLst>
                                        <p:tav tm="0">
                                          <p:val>
                                            <p:strVal val="ppt_y"/>
                                          </p:val>
                                        </p:tav>
                                        <p:tav tm="100000">
                                          <p:val>
                                            <p:strVal val="1+ppt_h/2"/>
                                          </p:val>
                                        </p:tav>
                                      </p:tavLst>
                                    </p:anim>
                                    <p:set>
                                      <p:cBhvr>
                                        <p:cTn id="48" dur="1" fill="hold">
                                          <p:stCondLst>
                                            <p:cond delay="249"/>
                                          </p:stCondLst>
                                        </p:cTn>
                                        <p:tgtEl>
                                          <p:spTgt spid="7"/>
                                        </p:tgtEl>
                                        <p:attrNameLst>
                                          <p:attrName>style.visibility</p:attrName>
                                        </p:attrNameLst>
                                      </p:cBhvr>
                                      <p:to>
                                        <p:strVal val="hidden"/>
                                      </p:to>
                                    </p:set>
                                  </p:childTnLst>
                                </p:cTn>
                              </p:par>
                              <p:par>
                                <p:cTn id="49" presetID="2" presetClass="exit" presetSubtype="4" accel="50000" fill="hold" grpId="1" nodeType="withEffect">
                                  <p:stCondLst>
                                    <p:cond delay="0"/>
                                  </p:stCondLst>
                                  <p:childTnLst>
                                    <p:anim calcmode="lin" valueType="num">
                                      <p:cBhvr additive="base">
                                        <p:cTn id="50" dur="250"/>
                                        <p:tgtEl>
                                          <p:spTgt spid="11"/>
                                        </p:tgtEl>
                                        <p:attrNameLst>
                                          <p:attrName>ppt_x</p:attrName>
                                        </p:attrNameLst>
                                      </p:cBhvr>
                                      <p:tavLst>
                                        <p:tav tm="0">
                                          <p:val>
                                            <p:strVal val="ppt_x"/>
                                          </p:val>
                                        </p:tav>
                                        <p:tav tm="100000">
                                          <p:val>
                                            <p:strVal val="ppt_x"/>
                                          </p:val>
                                        </p:tav>
                                      </p:tavLst>
                                    </p:anim>
                                    <p:anim calcmode="lin" valueType="num">
                                      <p:cBhvr additive="base">
                                        <p:cTn id="51" dur="250"/>
                                        <p:tgtEl>
                                          <p:spTgt spid="11"/>
                                        </p:tgtEl>
                                        <p:attrNameLst>
                                          <p:attrName>ppt_y</p:attrName>
                                        </p:attrNameLst>
                                      </p:cBhvr>
                                      <p:tavLst>
                                        <p:tav tm="0">
                                          <p:val>
                                            <p:strVal val="ppt_y"/>
                                          </p:val>
                                        </p:tav>
                                        <p:tav tm="100000">
                                          <p:val>
                                            <p:strVal val="1+ppt_h/2"/>
                                          </p:val>
                                        </p:tav>
                                      </p:tavLst>
                                    </p:anim>
                                    <p:set>
                                      <p:cBhvr>
                                        <p:cTn id="52" dur="1" fill="hold">
                                          <p:stCondLst>
                                            <p:cond delay="249"/>
                                          </p:stCondLst>
                                        </p:cTn>
                                        <p:tgtEl>
                                          <p:spTgt spid="1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2" grpId="0"/>
      <p:bldP spid="12" grpId="1"/>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functions (animated)</a:t>
            </a:r>
          </a:p>
        </p:txBody>
      </p:sp>
      <p:sp>
        <p:nvSpPr>
          <p:cNvPr id="3" name="Content Placeholder 2"/>
          <p:cNvSpPr>
            <a:spLocks noGrp="1"/>
          </p:cNvSpPr>
          <p:nvPr>
            <p:ph idx="1"/>
          </p:nvPr>
        </p:nvSpPr>
        <p:spPr>
          <a:xfrm>
            <a:off x="152400" y="495302"/>
            <a:ext cx="5867400" cy="837614"/>
          </a:xfrm>
        </p:spPr>
        <p:txBody>
          <a:bodyPr>
            <a:normAutofit/>
          </a:bodyPr>
          <a:lstStyle/>
          <a:p>
            <a:r>
              <a:rPr lang="en-US" dirty="0"/>
              <a:t>recursive functions </a:t>
            </a:r>
            <a:r>
              <a:rPr lang="en-US" i="1" dirty="0"/>
              <a:t>work</a:t>
            </a:r>
            <a:r>
              <a:rPr lang="en-US" dirty="0"/>
              <a:t> by </a:t>
            </a:r>
            <a:r>
              <a:rPr lang="en-US" i="1" dirty="0"/>
              <a:t>using the call stack as an implicit stack data structure</a:t>
            </a:r>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288835242"/>
              </p:ext>
            </p:extLst>
          </p:nvPr>
        </p:nvGraphicFramePr>
        <p:xfrm>
          <a:off x="6684397" y="661681"/>
          <a:ext cx="2209800" cy="1082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fact(5)'s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584818">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n = 5</a:t>
                      </a: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656435418"/>
              </p:ext>
            </p:extLst>
          </p:nvPr>
        </p:nvGraphicFramePr>
        <p:xfrm>
          <a:off x="6684397" y="1743721"/>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n = 4</a:t>
                      </a:r>
                    </a:p>
                  </a:txBody>
                  <a:tcPr>
                    <a:solidFill>
                      <a:schemeClr val="accent2">
                        <a:lumMod val="40000"/>
                        <a:lumOff val="60000"/>
                      </a:schemeClr>
                    </a:solidFill>
                  </a:tcPr>
                </a:tc>
                <a:extLst>
                  <a:ext uri="{0D108BD9-81ED-4DB2-BD59-A6C34878D82A}">
                    <a16:rowId xmlns:a16="http://schemas.microsoft.com/office/drawing/2014/main" val="10001"/>
                  </a:ext>
                </a:extLst>
              </a:tr>
            </a:tbl>
          </a:graphicData>
        </a:graphic>
      </p:graphicFrame>
      <p:sp>
        <p:nvSpPr>
          <p:cNvPr id="10" name="TextBox 9"/>
          <p:cNvSpPr txBox="1"/>
          <p:nvPr/>
        </p:nvSpPr>
        <p:spPr>
          <a:xfrm>
            <a:off x="5638800" y="989540"/>
            <a:ext cx="1066800" cy="369332"/>
          </a:xfrm>
          <a:prstGeom prst="rect">
            <a:avLst/>
          </a:prstGeom>
          <a:noFill/>
        </p:spPr>
        <p:txBody>
          <a:bodyPr wrap="square" rtlCol="0">
            <a:spAutoFit/>
          </a:bodyPr>
          <a:lstStyle/>
          <a:p>
            <a:pPr algn="r"/>
            <a:r>
              <a:rPr lang="en-US" sz="1800"/>
              <a:t>fact(5)</a:t>
            </a:r>
            <a:endParaRPr lang="en-US" sz="1800" dirty="0"/>
          </a:p>
        </p:txBody>
      </p:sp>
      <p:sp>
        <p:nvSpPr>
          <p:cNvPr id="11" name="TextBox 10"/>
          <p:cNvSpPr txBox="1"/>
          <p:nvPr/>
        </p:nvSpPr>
        <p:spPr>
          <a:xfrm>
            <a:off x="5791200" y="1702248"/>
            <a:ext cx="914400" cy="369332"/>
          </a:xfrm>
          <a:prstGeom prst="rect">
            <a:avLst/>
          </a:prstGeom>
          <a:noFill/>
        </p:spPr>
        <p:txBody>
          <a:bodyPr wrap="square" rtlCol="0">
            <a:spAutoFit/>
          </a:bodyPr>
          <a:lstStyle/>
          <a:p>
            <a:pPr algn="r"/>
            <a:r>
              <a:rPr lang="en-US" sz="1800"/>
              <a:t>fact(4)</a:t>
            </a:r>
            <a:endParaRPr lang="en-US" sz="1800" dirty="0"/>
          </a:p>
        </p:txBody>
      </p:sp>
      <p:sp>
        <p:nvSpPr>
          <p:cNvPr id="13" name="TextBox 12"/>
          <p:cNvSpPr txBox="1"/>
          <p:nvPr/>
        </p:nvSpPr>
        <p:spPr>
          <a:xfrm>
            <a:off x="304800" y="1343301"/>
            <a:ext cx="4190999" cy="2677656"/>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 </a:t>
            </a:r>
            <a:r>
              <a:rPr lang="en-US" sz="2400" b="1" dirty="0">
                <a:latin typeface="Consolas" pitchFamily="49" charset="0"/>
                <a:cs typeface="Consolas" pitchFamily="49" charset="0"/>
              </a:rPr>
              <a:t>fact(</a:t>
            </a:r>
            <a:r>
              <a:rPr lang="en-US" sz="2400" b="1" dirty="0" err="1">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n)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if</a:t>
            </a:r>
            <a:r>
              <a:rPr lang="en-US" sz="2400" b="1" dirty="0">
                <a:latin typeface="Consolas" pitchFamily="49" charset="0"/>
                <a:cs typeface="Consolas" pitchFamily="49" charset="0"/>
              </a:rPr>
              <a:t>(n &lt;= 1)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1;</a:t>
            </a:r>
          </a:p>
          <a:p>
            <a:r>
              <a:rPr lang="en-US" sz="2400" b="1" dirty="0">
                <a:latin typeface="Consolas" pitchFamily="49" charset="0"/>
                <a:cs typeface="Consolas" pitchFamily="49" charset="0"/>
              </a:rPr>
              <a:t>  } </a:t>
            </a:r>
            <a:r>
              <a:rPr lang="en-US" sz="2400" b="1" dirty="0">
                <a:solidFill>
                  <a:srgbClr val="FF0000"/>
                </a:solidFill>
                <a:latin typeface="Consolas" pitchFamily="49" charset="0"/>
                <a:cs typeface="Consolas" pitchFamily="49" charset="0"/>
              </a:rPr>
              <a:t>else</a:t>
            </a:r>
            <a:r>
              <a:rPr lang="en-US" sz="2400" b="1" dirty="0">
                <a:latin typeface="Consolas" pitchFamily="49" charset="0"/>
                <a:cs typeface="Consolas" pitchFamily="49" charset="0"/>
              </a:rPr>
              <a:t>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n*fact(n</a:t>
            </a:r>
            <a:r>
              <a:rPr lang="mr-IN" sz="2400" b="1" dirty="0">
                <a:latin typeface="Consolas" pitchFamily="49" charset="0"/>
                <a:cs typeface="Consolas" pitchFamily="49" charset="0"/>
              </a:rPr>
              <a:t>–</a:t>
            </a:r>
            <a:r>
              <a:rPr lang="en-US" sz="2400" b="1" dirty="0">
                <a:latin typeface="Consolas" pitchFamily="49" charset="0"/>
                <a:cs typeface="Consolas" pitchFamily="49" charset="0"/>
              </a:rPr>
              <a:t>1);</a:t>
            </a:r>
            <a:br>
              <a:rPr lang="en-US" sz="2400" b="1" dirty="0">
                <a:latin typeface="Consolas" pitchFamily="49" charset="0"/>
                <a:cs typeface="Consolas" pitchFamily="49" charset="0"/>
              </a:rPr>
            </a:br>
            <a:r>
              <a:rPr lang="en-US" sz="2400" b="1" dirty="0">
                <a:latin typeface="Consolas" pitchFamily="49" charset="0"/>
                <a:cs typeface="Consolas" pitchFamily="49" charset="0"/>
              </a:rPr>
              <a:t>  }</a:t>
            </a:r>
          </a:p>
          <a:p>
            <a:r>
              <a:rPr lang="en-US" sz="2400" b="1" dirty="0">
                <a:latin typeface="Consolas" pitchFamily="49" charset="0"/>
                <a:cs typeface="Consolas" pitchFamily="49" charset="0"/>
              </a:rPr>
              <a:t>}</a:t>
            </a:r>
          </a:p>
        </p:txBody>
      </p:sp>
      <p:graphicFrame>
        <p:nvGraphicFramePr>
          <p:cNvPr id="17" name="Table 16"/>
          <p:cNvGraphicFramePr>
            <a:graphicFrameLocks noGrp="1"/>
          </p:cNvGraphicFramePr>
          <p:nvPr>
            <p:extLst>
              <p:ext uri="{D42A27DB-BD31-4B8C-83A1-F6EECF244321}">
                <p14:modId xmlns:p14="http://schemas.microsoft.com/office/powerpoint/2010/main" val="3355678928"/>
              </p:ext>
            </p:extLst>
          </p:nvPr>
        </p:nvGraphicFramePr>
        <p:xfrm>
          <a:off x="6684397" y="2440912"/>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n = 3</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sp>
        <p:nvSpPr>
          <p:cNvPr id="18" name="TextBox 17"/>
          <p:cNvSpPr txBox="1"/>
          <p:nvPr/>
        </p:nvSpPr>
        <p:spPr>
          <a:xfrm>
            <a:off x="5791200" y="2399439"/>
            <a:ext cx="914400" cy="369332"/>
          </a:xfrm>
          <a:prstGeom prst="rect">
            <a:avLst/>
          </a:prstGeom>
          <a:noFill/>
        </p:spPr>
        <p:txBody>
          <a:bodyPr wrap="square" rtlCol="0">
            <a:spAutoFit/>
          </a:bodyPr>
          <a:lstStyle/>
          <a:p>
            <a:pPr algn="r"/>
            <a:r>
              <a:rPr lang="en-US" sz="1800" dirty="0"/>
              <a:t>fact(3)</a:t>
            </a:r>
          </a:p>
        </p:txBody>
      </p:sp>
      <p:graphicFrame>
        <p:nvGraphicFramePr>
          <p:cNvPr id="19" name="Table 18"/>
          <p:cNvGraphicFramePr>
            <a:graphicFrameLocks noGrp="1"/>
          </p:cNvGraphicFramePr>
          <p:nvPr>
            <p:extLst>
              <p:ext uri="{D42A27DB-BD31-4B8C-83A1-F6EECF244321}">
                <p14:modId xmlns:p14="http://schemas.microsoft.com/office/powerpoint/2010/main" val="2401586895"/>
              </p:ext>
            </p:extLst>
          </p:nvPr>
        </p:nvGraphicFramePr>
        <p:xfrm>
          <a:off x="6684397" y="3138103"/>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n = 2</a:t>
                      </a:r>
                    </a:p>
                  </a:txBody>
                  <a:tcPr>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20" name="TextBox 19"/>
          <p:cNvSpPr txBox="1"/>
          <p:nvPr/>
        </p:nvSpPr>
        <p:spPr>
          <a:xfrm>
            <a:off x="5791200" y="3096630"/>
            <a:ext cx="914400" cy="369332"/>
          </a:xfrm>
          <a:prstGeom prst="rect">
            <a:avLst/>
          </a:prstGeom>
          <a:noFill/>
        </p:spPr>
        <p:txBody>
          <a:bodyPr wrap="square" rtlCol="0">
            <a:spAutoFit/>
          </a:bodyPr>
          <a:lstStyle/>
          <a:p>
            <a:pPr algn="r"/>
            <a:r>
              <a:rPr lang="en-US" sz="1800" dirty="0"/>
              <a:t>fact(2)</a:t>
            </a:r>
          </a:p>
        </p:txBody>
      </p:sp>
      <p:graphicFrame>
        <p:nvGraphicFramePr>
          <p:cNvPr id="15" name="Table 14">
            <a:extLst>
              <a:ext uri="{FF2B5EF4-FFF2-40B4-BE49-F238E27FC236}">
                <a16:creationId xmlns:a16="http://schemas.microsoft.com/office/drawing/2014/main" id="{31D2BFD5-5B1B-014C-933D-B8E921F3909A}"/>
              </a:ext>
            </a:extLst>
          </p:cNvPr>
          <p:cNvGraphicFramePr>
            <a:graphicFrameLocks noGrp="1"/>
          </p:cNvGraphicFramePr>
          <p:nvPr>
            <p:extLst>
              <p:ext uri="{D42A27DB-BD31-4B8C-83A1-F6EECF244321}">
                <p14:modId xmlns:p14="http://schemas.microsoft.com/office/powerpoint/2010/main" val="1236050395"/>
              </p:ext>
            </p:extLst>
          </p:nvPr>
        </p:nvGraphicFramePr>
        <p:xfrm>
          <a:off x="6684397" y="3846275"/>
          <a:ext cx="2209800" cy="701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494240">
                <a:tc>
                  <a:txBody>
                    <a:bodyPr/>
                    <a:lstStyle/>
                    <a:p>
                      <a:r>
                        <a:rPr lang="en-US" sz="2000" b="0" i="1" dirty="0">
                          <a:latin typeface="Consolas" pitchFamily="49" charset="0"/>
                          <a:cs typeface="Consolas" pitchFamily="49" charset="0"/>
                        </a:rPr>
                        <a:t>return address</a:t>
                      </a:r>
                    </a:p>
                    <a:p>
                      <a:r>
                        <a:rPr lang="en-US" sz="2000" b="1" i="0" dirty="0">
                          <a:latin typeface="Consolas" pitchFamily="49" charset="0"/>
                          <a:cs typeface="Consolas" pitchFamily="49" charset="0"/>
                        </a:rPr>
                        <a:t>n = 1</a:t>
                      </a:r>
                    </a:p>
                  </a:txBody>
                  <a:tcPr>
                    <a:solidFill>
                      <a:schemeClr val="accent6">
                        <a:lumMod val="40000"/>
                        <a:lumOff val="60000"/>
                      </a:schemeClr>
                    </a:solidFill>
                  </a:tcPr>
                </a:tc>
                <a:extLst>
                  <a:ext uri="{0D108BD9-81ED-4DB2-BD59-A6C34878D82A}">
                    <a16:rowId xmlns:a16="http://schemas.microsoft.com/office/drawing/2014/main" val="10001"/>
                  </a:ext>
                </a:extLst>
              </a:tr>
            </a:tbl>
          </a:graphicData>
        </a:graphic>
      </p:graphicFrame>
      <p:sp>
        <p:nvSpPr>
          <p:cNvPr id="16" name="TextBox 15">
            <a:extLst>
              <a:ext uri="{FF2B5EF4-FFF2-40B4-BE49-F238E27FC236}">
                <a16:creationId xmlns:a16="http://schemas.microsoft.com/office/drawing/2014/main" id="{B08B831D-E423-D14E-A602-9A0D54911175}"/>
              </a:ext>
            </a:extLst>
          </p:cNvPr>
          <p:cNvSpPr txBox="1"/>
          <p:nvPr/>
        </p:nvSpPr>
        <p:spPr>
          <a:xfrm>
            <a:off x="5791200" y="3804802"/>
            <a:ext cx="914400" cy="369332"/>
          </a:xfrm>
          <a:prstGeom prst="rect">
            <a:avLst/>
          </a:prstGeom>
          <a:noFill/>
        </p:spPr>
        <p:txBody>
          <a:bodyPr wrap="square" rtlCol="0">
            <a:spAutoFit/>
          </a:bodyPr>
          <a:lstStyle/>
          <a:p>
            <a:pPr algn="r"/>
            <a:r>
              <a:rPr lang="en-US" sz="1800" dirty="0"/>
              <a:t>fact(1)</a:t>
            </a:r>
          </a:p>
        </p:txBody>
      </p:sp>
    </p:spTree>
    <p:extLst>
      <p:ext uri="{BB962C8B-B14F-4D97-AF65-F5344CB8AC3E}">
        <p14:creationId xmlns:p14="http://schemas.microsoft.com/office/powerpoint/2010/main" val="16797174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decel="5000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250" fill="hold"/>
                                        <p:tgtEl>
                                          <p:spTgt spid="11"/>
                                        </p:tgtEl>
                                        <p:attrNameLst>
                                          <p:attrName>ppt_x</p:attrName>
                                        </p:attrNameLst>
                                      </p:cBhvr>
                                      <p:tavLst>
                                        <p:tav tm="0">
                                          <p:val>
                                            <p:strVal val="#ppt_x"/>
                                          </p:val>
                                        </p:tav>
                                        <p:tav tm="100000">
                                          <p:val>
                                            <p:strVal val="#ppt_x"/>
                                          </p:val>
                                        </p:tav>
                                      </p:tavLst>
                                    </p:anim>
                                    <p:anim calcmode="lin" valueType="num">
                                      <p:cBhvr additive="base">
                                        <p:cTn id="14" dur="250" fill="hold"/>
                                        <p:tgtEl>
                                          <p:spTgt spid="11"/>
                                        </p:tgtEl>
                                        <p:attrNameLst>
                                          <p:attrName>ppt_y</p:attrName>
                                        </p:attrNameLst>
                                      </p:cBhvr>
                                      <p:tavLst>
                                        <p:tav tm="0">
                                          <p:val>
                                            <p:strVal val="1+#ppt_h/2"/>
                                          </p:val>
                                        </p:tav>
                                        <p:tav tm="100000">
                                          <p:val>
                                            <p:strVal val="#ppt_y"/>
                                          </p:val>
                                        </p:tav>
                                      </p:tavLst>
                                    </p:anim>
                                  </p:childTnLst>
                                </p:cTn>
                              </p:par>
                              <p:par>
                                <p:cTn id="15" presetID="2" presetClass="entr" presetSubtype="4" decel="5000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250" fill="hold"/>
                                        <p:tgtEl>
                                          <p:spTgt spid="7"/>
                                        </p:tgtEl>
                                        <p:attrNameLst>
                                          <p:attrName>ppt_x</p:attrName>
                                        </p:attrNameLst>
                                      </p:cBhvr>
                                      <p:tavLst>
                                        <p:tav tm="0">
                                          <p:val>
                                            <p:strVal val="#ppt_x"/>
                                          </p:val>
                                        </p:tav>
                                        <p:tav tm="100000">
                                          <p:val>
                                            <p:strVal val="#ppt_x"/>
                                          </p:val>
                                        </p:tav>
                                      </p:tavLst>
                                    </p:anim>
                                    <p:anim calcmode="lin" valueType="num">
                                      <p:cBhvr additive="base">
                                        <p:cTn id="18" dur="25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decel="5000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250" fill="hold"/>
                                        <p:tgtEl>
                                          <p:spTgt spid="18"/>
                                        </p:tgtEl>
                                        <p:attrNameLst>
                                          <p:attrName>ppt_x</p:attrName>
                                        </p:attrNameLst>
                                      </p:cBhvr>
                                      <p:tavLst>
                                        <p:tav tm="0">
                                          <p:val>
                                            <p:strVal val="#ppt_x"/>
                                          </p:val>
                                        </p:tav>
                                        <p:tav tm="100000">
                                          <p:val>
                                            <p:strVal val="#ppt_x"/>
                                          </p:val>
                                        </p:tav>
                                      </p:tavLst>
                                    </p:anim>
                                    <p:anim calcmode="lin" valueType="num">
                                      <p:cBhvr additive="base">
                                        <p:cTn id="24" dur="25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decel="5000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250" fill="hold"/>
                                        <p:tgtEl>
                                          <p:spTgt spid="17"/>
                                        </p:tgtEl>
                                        <p:attrNameLst>
                                          <p:attrName>ppt_x</p:attrName>
                                        </p:attrNameLst>
                                      </p:cBhvr>
                                      <p:tavLst>
                                        <p:tav tm="0">
                                          <p:val>
                                            <p:strVal val="#ppt_x"/>
                                          </p:val>
                                        </p:tav>
                                        <p:tav tm="100000">
                                          <p:val>
                                            <p:strVal val="#ppt_x"/>
                                          </p:val>
                                        </p:tav>
                                      </p:tavLst>
                                    </p:anim>
                                    <p:anim calcmode="lin" valueType="num">
                                      <p:cBhvr additive="base">
                                        <p:cTn id="28" dur="25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decel="5000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250" fill="hold"/>
                                        <p:tgtEl>
                                          <p:spTgt spid="20"/>
                                        </p:tgtEl>
                                        <p:attrNameLst>
                                          <p:attrName>ppt_x</p:attrName>
                                        </p:attrNameLst>
                                      </p:cBhvr>
                                      <p:tavLst>
                                        <p:tav tm="0">
                                          <p:val>
                                            <p:strVal val="#ppt_x"/>
                                          </p:val>
                                        </p:tav>
                                        <p:tav tm="100000">
                                          <p:val>
                                            <p:strVal val="#ppt_x"/>
                                          </p:val>
                                        </p:tav>
                                      </p:tavLst>
                                    </p:anim>
                                    <p:anim calcmode="lin" valueType="num">
                                      <p:cBhvr additive="base">
                                        <p:cTn id="34" dur="250" fill="hold"/>
                                        <p:tgtEl>
                                          <p:spTgt spid="20"/>
                                        </p:tgtEl>
                                        <p:attrNameLst>
                                          <p:attrName>ppt_y</p:attrName>
                                        </p:attrNameLst>
                                      </p:cBhvr>
                                      <p:tavLst>
                                        <p:tav tm="0">
                                          <p:val>
                                            <p:strVal val="1+#ppt_h/2"/>
                                          </p:val>
                                        </p:tav>
                                        <p:tav tm="100000">
                                          <p:val>
                                            <p:strVal val="#ppt_y"/>
                                          </p:val>
                                        </p:tav>
                                      </p:tavLst>
                                    </p:anim>
                                  </p:childTnLst>
                                </p:cTn>
                              </p:par>
                              <p:par>
                                <p:cTn id="35" presetID="2" presetClass="entr" presetSubtype="4" decel="5000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250" fill="hold"/>
                                        <p:tgtEl>
                                          <p:spTgt spid="19"/>
                                        </p:tgtEl>
                                        <p:attrNameLst>
                                          <p:attrName>ppt_x</p:attrName>
                                        </p:attrNameLst>
                                      </p:cBhvr>
                                      <p:tavLst>
                                        <p:tav tm="0">
                                          <p:val>
                                            <p:strVal val="#ppt_x"/>
                                          </p:val>
                                        </p:tav>
                                        <p:tav tm="100000">
                                          <p:val>
                                            <p:strVal val="#ppt_x"/>
                                          </p:val>
                                        </p:tav>
                                      </p:tavLst>
                                    </p:anim>
                                    <p:anim calcmode="lin" valueType="num">
                                      <p:cBhvr additive="base">
                                        <p:cTn id="38" dur="25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decel="5000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250" fill="hold"/>
                                        <p:tgtEl>
                                          <p:spTgt spid="16"/>
                                        </p:tgtEl>
                                        <p:attrNameLst>
                                          <p:attrName>ppt_x</p:attrName>
                                        </p:attrNameLst>
                                      </p:cBhvr>
                                      <p:tavLst>
                                        <p:tav tm="0">
                                          <p:val>
                                            <p:strVal val="#ppt_x"/>
                                          </p:val>
                                        </p:tav>
                                        <p:tav tm="100000">
                                          <p:val>
                                            <p:strVal val="#ppt_x"/>
                                          </p:val>
                                        </p:tav>
                                      </p:tavLst>
                                    </p:anim>
                                    <p:anim calcmode="lin" valueType="num">
                                      <p:cBhvr additive="base">
                                        <p:cTn id="44" dur="250" fill="hold"/>
                                        <p:tgtEl>
                                          <p:spTgt spid="16"/>
                                        </p:tgtEl>
                                        <p:attrNameLst>
                                          <p:attrName>ppt_y</p:attrName>
                                        </p:attrNameLst>
                                      </p:cBhvr>
                                      <p:tavLst>
                                        <p:tav tm="0">
                                          <p:val>
                                            <p:strVal val="1+#ppt_h/2"/>
                                          </p:val>
                                        </p:tav>
                                        <p:tav tm="100000">
                                          <p:val>
                                            <p:strVal val="#ppt_y"/>
                                          </p:val>
                                        </p:tav>
                                      </p:tavLst>
                                    </p:anim>
                                  </p:childTnLst>
                                </p:cTn>
                              </p:par>
                              <p:par>
                                <p:cTn id="45" presetID="2" presetClass="entr" presetSubtype="4" decel="5000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250" fill="hold"/>
                                        <p:tgtEl>
                                          <p:spTgt spid="15"/>
                                        </p:tgtEl>
                                        <p:attrNameLst>
                                          <p:attrName>ppt_x</p:attrName>
                                        </p:attrNameLst>
                                      </p:cBhvr>
                                      <p:tavLst>
                                        <p:tav tm="0">
                                          <p:val>
                                            <p:strVal val="#ppt_x"/>
                                          </p:val>
                                        </p:tav>
                                        <p:tav tm="100000">
                                          <p:val>
                                            <p:strVal val="#ppt_x"/>
                                          </p:val>
                                        </p:tav>
                                      </p:tavLst>
                                    </p:anim>
                                    <p:anim calcmode="lin" valueType="num">
                                      <p:cBhvr additive="base">
                                        <p:cTn id="48" dur="25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xit" presetSubtype="4" accel="50000" fill="hold" nodeType="clickEffect">
                                  <p:stCondLst>
                                    <p:cond delay="0"/>
                                  </p:stCondLst>
                                  <p:childTnLst>
                                    <p:anim calcmode="lin" valueType="num">
                                      <p:cBhvr additive="base">
                                        <p:cTn id="52" dur="250"/>
                                        <p:tgtEl>
                                          <p:spTgt spid="15"/>
                                        </p:tgtEl>
                                        <p:attrNameLst>
                                          <p:attrName>ppt_x</p:attrName>
                                        </p:attrNameLst>
                                      </p:cBhvr>
                                      <p:tavLst>
                                        <p:tav tm="0">
                                          <p:val>
                                            <p:strVal val="ppt_x"/>
                                          </p:val>
                                        </p:tav>
                                        <p:tav tm="100000">
                                          <p:val>
                                            <p:strVal val="ppt_x"/>
                                          </p:val>
                                        </p:tav>
                                      </p:tavLst>
                                    </p:anim>
                                    <p:anim calcmode="lin" valueType="num">
                                      <p:cBhvr additive="base">
                                        <p:cTn id="53" dur="250"/>
                                        <p:tgtEl>
                                          <p:spTgt spid="15"/>
                                        </p:tgtEl>
                                        <p:attrNameLst>
                                          <p:attrName>ppt_y</p:attrName>
                                        </p:attrNameLst>
                                      </p:cBhvr>
                                      <p:tavLst>
                                        <p:tav tm="0">
                                          <p:val>
                                            <p:strVal val="ppt_y"/>
                                          </p:val>
                                        </p:tav>
                                        <p:tav tm="100000">
                                          <p:val>
                                            <p:strVal val="1+ppt_h/2"/>
                                          </p:val>
                                        </p:tav>
                                      </p:tavLst>
                                    </p:anim>
                                    <p:set>
                                      <p:cBhvr>
                                        <p:cTn id="54" dur="1" fill="hold">
                                          <p:stCondLst>
                                            <p:cond delay="249"/>
                                          </p:stCondLst>
                                        </p:cTn>
                                        <p:tgtEl>
                                          <p:spTgt spid="15"/>
                                        </p:tgtEl>
                                        <p:attrNameLst>
                                          <p:attrName>style.visibility</p:attrName>
                                        </p:attrNameLst>
                                      </p:cBhvr>
                                      <p:to>
                                        <p:strVal val="hidden"/>
                                      </p:to>
                                    </p:set>
                                  </p:childTnLst>
                                </p:cTn>
                              </p:par>
                              <p:par>
                                <p:cTn id="55" presetID="2" presetClass="exit" presetSubtype="4" accel="50000" fill="hold" grpId="1" nodeType="withEffect">
                                  <p:stCondLst>
                                    <p:cond delay="0"/>
                                  </p:stCondLst>
                                  <p:childTnLst>
                                    <p:anim calcmode="lin" valueType="num">
                                      <p:cBhvr additive="base">
                                        <p:cTn id="56" dur="250"/>
                                        <p:tgtEl>
                                          <p:spTgt spid="16"/>
                                        </p:tgtEl>
                                        <p:attrNameLst>
                                          <p:attrName>ppt_x</p:attrName>
                                        </p:attrNameLst>
                                      </p:cBhvr>
                                      <p:tavLst>
                                        <p:tav tm="0">
                                          <p:val>
                                            <p:strVal val="ppt_x"/>
                                          </p:val>
                                        </p:tav>
                                        <p:tav tm="100000">
                                          <p:val>
                                            <p:strVal val="ppt_x"/>
                                          </p:val>
                                        </p:tav>
                                      </p:tavLst>
                                    </p:anim>
                                    <p:anim calcmode="lin" valueType="num">
                                      <p:cBhvr additive="base">
                                        <p:cTn id="57" dur="250"/>
                                        <p:tgtEl>
                                          <p:spTgt spid="16"/>
                                        </p:tgtEl>
                                        <p:attrNameLst>
                                          <p:attrName>ppt_y</p:attrName>
                                        </p:attrNameLst>
                                      </p:cBhvr>
                                      <p:tavLst>
                                        <p:tav tm="0">
                                          <p:val>
                                            <p:strVal val="ppt_y"/>
                                          </p:val>
                                        </p:tav>
                                        <p:tav tm="100000">
                                          <p:val>
                                            <p:strVal val="1+ppt_h/2"/>
                                          </p:val>
                                        </p:tav>
                                      </p:tavLst>
                                    </p:anim>
                                    <p:set>
                                      <p:cBhvr>
                                        <p:cTn id="58" dur="1" fill="hold">
                                          <p:stCondLst>
                                            <p:cond delay="249"/>
                                          </p:stCondLst>
                                        </p:cTn>
                                        <p:tgtEl>
                                          <p:spTgt spid="16"/>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 presetClass="exit" presetSubtype="4" accel="50000" fill="hold" nodeType="clickEffect">
                                  <p:stCondLst>
                                    <p:cond delay="0"/>
                                  </p:stCondLst>
                                  <p:childTnLst>
                                    <p:anim calcmode="lin" valueType="num">
                                      <p:cBhvr additive="base">
                                        <p:cTn id="62" dur="250"/>
                                        <p:tgtEl>
                                          <p:spTgt spid="19"/>
                                        </p:tgtEl>
                                        <p:attrNameLst>
                                          <p:attrName>ppt_x</p:attrName>
                                        </p:attrNameLst>
                                      </p:cBhvr>
                                      <p:tavLst>
                                        <p:tav tm="0">
                                          <p:val>
                                            <p:strVal val="ppt_x"/>
                                          </p:val>
                                        </p:tav>
                                        <p:tav tm="100000">
                                          <p:val>
                                            <p:strVal val="ppt_x"/>
                                          </p:val>
                                        </p:tav>
                                      </p:tavLst>
                                    </p:anim>
                                    <p:anim calcmode="lin" valueType="num">
                                      <p:cBhvr additive="base">
                                        <p:cTn id="63" dur="250"/>
                                        <p:tgtEl>
                                          <p:spTgt spid="19"/>
                                        </p:tgtEl>
                                        <p:attrNameLst>
                                          <p:attrName>ppt_y</p:attrName>
                                        </p:attrNameLst>
                                      </p:cBhvr>
                                      <p:tavLst>
                                        <p:tav tm="0">
                                          <p:val>
                                            <p:strVal val="ppt_y"/>
                                          </p:val>
                                        </p:tav>
                                        <p:tav tm="100000">
                                          <p:val>
                                            <p:strVal val="1+ppt_h/2"/>
                                          </p:val>
                                        </p:tav>
                                      </p:tavLst>
                                    </p:anim>
                                    <p:set>
                                      <p:cBhvr>
                                        <p:cTn id="64" dur="1" fill="hold">
                                          <p:stCondLst>
                                            <p:cond delay="249"/>
                                          </p:stCondLst>
                                        </p:cTn>
                                        <p:tgtEl>
                                          <p:spTgt spid="19"/>
                                        </p:tgtEl>
                                        <p:attrNameLst>
                                          <p:attrName>style.visibility</p:attrName>
                                        </p:attrNameLst>
                                      </p:cBhvr>
                                      <p:to>
                                        <p:strVal val="hidden"/>
                                      </p:to>
                                    </p:set>
                                  </p:childTnLst>
                                </p:cTn>
                              </p:par>
                              <p:par>
                                <p:cTn id="65" presetID="2" presetClass="exit" presetSubtype="4" accel="50000" fill="hold" grpId="1" nodeType="withEffect">
                                  <p:stCondLst>
                                    <p:cond delay="0"/>
                                  </p:stCondLst>
                                  <p:childTnLst>
                                    <p:anim calcmode="lin" valueType="num">
                                      <p:cBhvr additive="base">
                                        <p:cTn id="66" dur="250"/>
                                        <p:tgtEl>
                                          <p:spTgt spid="20"/>
                                        </p:tgtEl>
                                        <p:attrNameLst>
                                          <p:attrName>ppt_x</p:attrName>
                                        </p:attrNameLst>
                                      </p:cBhvr>
                                      <p:tavLst>
                                        <p:tav tm="0">
                                          <p:val>
                                            <p:strVal val="ppt_x"/>
                                          </p:val>
                                        </p:tav>
                                        <p:tav tm="100000">
                                          <p:val>
                                            <p:strVal val="ppt_x"/>
                                          </p:val>
                                        </p:tav>
                                      </p:tavLst>
                                    </p:anim>
                                    <p:anim calcmode="lin" valueType="num">
                                      <p:cBhvr additive="base">
                                        <p:cTn id="67" dur="250"/>
                                        <p:tgtEl>
                                          <p:spTgt spid="20"/>
                                        </p:tgtEl>
                                        <p:attrNameLst>
                                          <p:attrName>ppt_y</p:attrName>
                                        </p:attrNameLst>
                                      </p:cBhvr>
                                      <p:tavLst>
                                        <p:tav tm="0">
                                          <p:val>
                                            <p:strVal val="ppt_y"/>
                                          </p:val>
                                        </p:tav>
                                        <p:tav tm="100000">
                                          <p:val>
                                            <p:strVal val="1+ppt_h/2"/>
                                          </p:val>
                                        </p:tav>
                                      </p:tavLst>
                                    </p:anim>
                                    <p:set>
                                      <p:cBhvr>
                                        <p:cTn id="68" dur="1" fill="hold">
                                          <p:stCondLst>
                                            <p:cond delay="249"/>
                                          </p:stCondLst>
                                        </p:cTn>
                                        <p:tgtEl>
                                          <p:spTgt spid="20"/>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4" accel="50000" fill="hold" nodeType="clickEffect">
                                  <p:stCondLst>
                                    <p:cond delay="0"/>
                                  </p:stCondLst>
                                  <p:childTnLst>
                                    <p:anim calcmode="lin" valueType="num">
                                      <p:cBhvr additive="base">
                                        <p:cTn id="72" dur="250"/>
                                        <p:tgtEl>
                                          <p:spTgt spid="17"/>
                                        </p:tgtEl>
                                        <p:attrNameLst>
                                          <p:attrName>ppt_x</p:attrName>
                                        </p:attrNameLst>
                                      </p:cBhvr>
                                      <p:tavLst>
                                        <p:tav tm="0">
                                          <p:val>
                                            <p:strVal val="ppt_x"/>
                                          </p:val>
                                        </p:tav>
                                        <p:tav tm="100000">
                                          <p:val>
                                            <p:strVal val="ppt_x"/>
                                          </p:val>
                                        </p:tav>
                                      </p:tavLst>
                                    </p:anim>
                                    <p:anim calcmode="lin" valueType="num">
                                      <p:cBhvr additive="base">
                                        <p:cTn id="73" dur="250"/>
                                        <p:tgtEl>
                                          <p:spTgt spid="17"/>
                                        </p:tgtEl>
                                        <p:attrNameLst>
                                          <p:attrName>ppt_y</p:attrName>
                                        </p:attrNameLst>
                                      </p:cBhvr>
                                      <p:tavLst>
                                        <p:tav tm="0">
                                          <p:val>
                                            <p:strVal val="ppt_y"/>
                                          </p:val>
                                        </p:tav>
                                        <p:tav tm="100000">
                                          <p:val>
                                            <p:strVal val="1+ppt_h/2"/>
                                          </p:val>
                                        </p:tav>
                                      </p:tavLst>
                                    </p:anim>
                                    <p:set>
                                      <p:cBhvr>
                                        <p:cTn id="74" dur="1" fill="hold">
                                          <p:stCondLst>
                                            <p:cond delay="249"/>
                                          </p:stCondLst>
                                        </p:cTn>
                                        <p:tgtEl>
                                          <p:spTgt spid="17"/>
                                        </p:tgtEl>
                                        <p:attrNameLst>
                                          <p:attrName>style.visibility</p:attrName>
                                        </p:attrNameLst>
                                      </p:cBhvr>
                                      <p:to>
                                        <p:strVal val="hidden"/>
                                      </p:to>
                                    </p:set>
                                  </p:childTnLst>
                                </p:cTn>
                              </p:par>
                              <p:par>
                                <p:cTn id="75" presetID="2" presetClass="exit" presetSubtype="4" accel="50000" fill="hold" grpId="1" nodeType="withEffect">
                                  <p:stCondLst>
                                    <p:cond delay="0"/>
                                  </p:stCondLst>
                                  <p:childTnLst>
                                    <p:anim calcmode="lin" valueType="num">
                                      <p:cBhvr additive="base">
                                        <p:cTn id="76" dur="250"/>
                                        <p:tgtEl>
                                          <p:spTgt spid="18"/>
                                        </p:tgtEl>
                                        <p:attrNameLst>
                                          <p:attrName>ppt_x</p:attrName>
                                        </p:attrNameLst>
                                      </p:cBhvr>
                                      <p:tavLst>
                                        <p:tav tm="0">
                                          <p:val>
                                            <p:strVal val="ppt_x"/>
                                          </p:val>
                                        </p:tav>
                                        <p:tav tm="100000">
                                          <p:val>
                                            <p:strVal val="ppt_x"/>
                                          </p:val>
                                        </p:tav>
                                      </p:tavLst>
                                    </p:anim>
                                    <p:anim calcmode="lin" valueType="num">
                                      <p:cBhvr additive="base">
                                        <p:cTn id="77" dur="250"/>
                                        <p:tgtEl>
                                          <p:spTgt spid="18"/>
                                        </p:tgtEl>
                                        <p:attrNameLst>
                                          <p:attrName>ppt_y</p:attrName>
                                        </p:attrNameLst>
                                      </p:cBhvr>
                                      <p:tavLst>
                                        <p:tav tm="0">
                                          <p:val>
                                            <p:strVal val="ppt_y"/>
                                          </p:val>
                                        </p:tav>
                                        <p:tav tm="100000">
                                          <p:val>
                                            <p:strVal val="1+ppt_h/2"/>
                                          </p:val>
                                        </p:tav>
                                      </p:tavLst>
                                    </p:anim>
                                    <p:set>
                                      <p:cBhvr>
                                        <p:cTn id="78" dur="1" fill="hold">
                                          <p:stCondLst>
                                            <p:cond delay="249"/>
                                          </p:stCondLst>
                                        </p:cTn>
                                        <p:tgtEl>
                                          <p:spTgt spid="18"/>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 presetClass="exit" presetSubtype="4" accel="50000" fill="hold" nodeType="clickEffect">
                                  <p:stCondLst>
                                    <p:cond delay="0"/>
                                  </p:stCondLst>
                                  <p:childTnLst>
                                    <p:anim calcmode="lin" valueType="num">
                                      <p:cBhvr additive="base">
                                        <p:cTn id="82" dur="250"/>
                                        <p:tgtEl>
                                          <p:spTgt spid="7"/>
                                        </p:tgtEl>
                                        <p:attrNameLst>
                                          <p:attrName>ppt_x</p:attrName>
                                        </p:attrNameLst>
                                      </p:cBhvr>
                                      <p:tavLst>
                                        <p:tav tm="0">
                                          <p:val>
                                            <p:strVal val="ppt_x"/>
                                          </p:val>
                                        </p:tav>
                                        <p:tav tm="100000">
                                          <p:val>
                                            <p:strVal val="ppt_x"/>
                                          </p:val>
                                        </p:tav>
                                      </p:tavLst>
                                    </p:anim>
                                    <p:anim calcmode="lin" valueType="num">
                                      <p:cBhvr additive="base">
                                        <p:cTn id="83" dur="250"/>
                                        <p:tgtEl>
                                          <p:spTgt spid="7"/>
                                        </p:tgtEl>
                                        <p:attrNameLst>
                                          <p:attrName>ppt_y</p:attrName>
                                        </p:attrNameLst>
                                      </p:cBhvr>
                                      <p:tavLst>
                                        <p:tav tm="0">
                                          <p:val>
                                            <p:strVal val="ppt_y"/>
                                          </p:val>
                                        </p:tav>
                                        <p:tav tm="100000">
                                          <p:val>
                                            <p:strVal val="1+ppt_h/2"/>
                                          </p:val>
                                        </p:tav>
                                      </p:tavLst>
                                    </p:anim>
                                    <p:set>
                                      <p:cBhvr>
                                        <p:cTn id="84" dur="1" fill="hold">
                                          <p:stCondLst>
                                            <p:cond delay="249"/>
                                          </p:stCondLst>
                                        </p:cTn>
                                        <p:tgtEl>
                                          <p:spTgt spid="7"/>
                                        </p:tgtEl>
                                        <p:attrNameLst>
                                          <p:attrName>style.visibility</p:attrName>
                                        </p:attrNameLst>
                                      </p:cBhvr>
                                      <p:to>
                                        <p:strVal val="hidden"/>
                                      </p:to>
                                    </p:set>
                                  </p:childTnLst>
                                </p:cTn>
                              </p:par>
                              <p:par>
                                <p:cTn id="85" presetID="2" presetClass="exit" presetSubtype="4" accel="50000" fill="hold" grpId="1" nodeType="withEffect">
                                  <p:stCondLst>
                                    <p:cond delay="0"/>
                                  </p:stCondLst>
                                  <p:childTnLst>
                                    <p:anim calcmode="lin" valueType="num">
                                      <p:cBhvr additive="base">
                                        <p:cTn id="86" dur="250"/>
                                        <p:tgtEl>
                                          <p:spTgt spid="11"/>
                                        </p:tgtEl>
                                        <p:attrNameLst>
                                          <p:attrName>ppt_x</p:attrName>
                                        </p:attrNameLst>
                                      </p:cBhvr>
                                      <p:tavLst>
                                        <p:tav tm="0">
                                          <p:val>
                                            <p:strVal val="ppt_x"/>
                                          </p:val>
                                        </p:tav>
                                        <p:tav tm="100000">
                                          <p:val>
                                            <p:strVal val="ppt_x"/>
                                          </p:val>
                                        </p:tav>
                                      </p:tavLst>
                                    </p:anim>
                                    <p:anim calcmode="lin" valueType="num">
                                      <p:cBhvr additive="base">
                                        <p:cTn id="87" dur="250"/>
                                        <p:tgtEl>
                                          <p:spTgt spid="11"/>
                                        </p:tgtEl>
                                        <p:attrNameLst>
                                          <p:attrName>ppt_y</p:attrName>
                                        </p:attrNameLst>
                                      </p:cBhvr>
                                      <p:tavLst>
                                        <p:tav tm="0">
                                          <p:val>
                                            <p:strVal val="ppt_y"/>
                                          </p:val>
                                        </p:tav>
                                        <p:tav tm="100000">
                                          <p:val>
                                            <p:strVal val="1+ppt_h/2"/>
                                          </p:val>
                                        </p:tav>
                                      </p:tavLst>
                                    </p:anim>
                                    <p:set>
                                      <p:cBhvr>
                                        <p:cTn id="88" dur="1" fill="hold">
                                          <p:stCondLst>
                                            <p:cond delay="24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8" grpId="0"/>
      <p:bldP spid="18" grpId="1"/>
      <p:bldP spid="20" grpId="0"/>
      <p:bldP spid="20" grpId="1"/>
      <p:bldP spid="16" grpId="0"/>
      <p:bldP spid="1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they don't </a:t>
            </a:r>
            <a:r>
              <a:rPr lang="en-US" i="1" dirty="0"/>
              <a:t>really</a:t>
            </a:r>
            <a:r>
              <a:rPr lang="en-US" dirty="0"/>
              <a:t> go away.</a:t>
            </a:r>
            <a:r>
              <a:rPr lang="en-US" sz="2000" dirty="0"/>
              <a:t> (animated)</a:t>
            </a:r>
          </a:p>
        </p:txBody>
      </p:sp>
      <p:sp>
        <p:nvSpPr>
          <p:cNvPr id="3" name="Content Placeholder 2"/>
          <p:cNvSpPr>
            <a:spLocks noGrp="1"/>
          </p:cNvSpPr>
          <p:nvPr>
            <p:ph idx="1"/>
          </p:nvPr>
        </p:nvSpPr>
        <p:spPr>
          <a:xfrm>
            <a:off x="152400" y="495301"/>
            <a:ext cx="5792826" cy="1523999"/>
          </a:xfrm>
        </p:spPr>
        <p:txBody>
          <a:bodyPr/>
          <a:lstStyle/>
          <a:p>
            <a:r>
              <a:rPr lang="en-US" dirty="0"/>
              <a:t>the stack is used </a:t>
            </a:r>
            <a:r>
              <a:rPr lang="en-US" i="1" dirty="0"/>
              <a:t>constantly</a:t>
            </a:r>
            <a:endParaRPr lang="en-US" dirty="0"/>
          </a:p>
          <a:p>
            <a:pPr lvl="1"/>
            <a:r>
              <a:rPr lang="en-US" dirty="0"/>
              <a:t>so it needs to be </a:t>
            </a:r>
            <a:r>
              <a:rPr lang="en-US" i="1" dirty="0"/>
              <a:t>really fast</a:t>
            </a:r>
          </a:p>
          <a:p>
            <a:r>
              <a:rPr lang="en-US" dirty="0"/>
              <a:t>so we implement it as a </a:t>
            </a:r>
            <a:r>
              <a:rPr lang="en-US" b="1" dirty="0"/>
              <a:t>pointer</a:t>
            </a:r>
          </a:p>
          <a:p>
            <a:pPr lvl="1"/>
            <a:r>
              <a:rPr lang="en-US" dirty="0"/>
              <a:t>the </a:t>
            </a:r>
            <a:r>
              <a:rPr lang="en-US" b="1" dirty="0"/>
              <a:t>stack pointer</a:t>
            </a:r>
            <a:r>
              <a:rPr lang="en-US" dirty="0"/>
              <a:t> (</a:t>
            </a:r>
            <a:r>
              <a:rPr lang="en-US" dirty="0" err="1"/>
              <a:t>sp</a:t>
            </a:r>
            <a:r>
              <a:rPr lang="en-US" dirty="0"/>
              <a:t>)</a:t>
            </a:r>
          </a:p>
          <a:p>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858001057"/>
              </p:ext>
            </p:extLst>
          </p:nvPr>
        </p:nvGraphicFramePr>
        <p:xfrm>
          <a:off x="6705600" y="647700"/>
          <a:ext cx="2209800" cy="1844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main's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381000">
                <a:tc>
                  <a:txBody>
                    <a:bodyPr/>
                    <a:lstStyle/>
                    <a:p>
                      <a:r>
                        <a:rPr lang="en-US" sz="2000" b="0" i="1" dirty="0">
                          <a:latin typeface="Consolas" pitchFamily="49" charset="0"/>
                          <a:cs typeface="Consolas" pitchFamily="49" charset="0"/>
                        </a:rPr>
                        <a:t>return address</a:t>
                      </a:r>
                    </a:p>
                    <a:p>
                      <a:r>
                        <a:rPr lang="en-US" sz="2000" b="1" dirty="0" err="1">
                          <a:latin typeface="Consolas" pitchFamily="49" charset="0"/>
                          <a:cs typeface="Consolas" pitchFamily="49" charset="0"/>
                        </a:rPr>
                        <a:t>argc</a:t>
                      </a:r>
                      <a:r>
                        <a:rPr lang="en-US" sz="2000" b="1" dirty="0">
                          <a:latin typeface="Consolas" pitchFamily="49" charset="0"/>
                          <a:cs typeface="Consolas" pitchFamily="49" charset="0"/>
                        </a:rPr>
                        <a:t> = 1</a:t>
                      </a:r>
                    </a:p>
                    <a:p>
                      <a:r>
                        <a:rPr lang="en-US" sz="2000" b="1" dirty="0" err="1">
                          <a:latin typeface="Consolas" pitchFamily="49" charset="0"/>
                          <a:cs typeface="Consolas" pitchFamily="49" charset="0"/>
                        </a:rPr>
                        <a:t>argv</a:t>
                      </a:r>
                      <a:r>
                        <a:rPr lang="en-US" sz="2000" b="1" dirty="0">
                          <a:latin typeface="Consolas" pitchFamily="49" charset="0"/>
                          <a:cs typeface="Consolas" pitchFamily="49" charset="0"/>
                        </a:rPr>
                        <a:t> = ...</a:t>
                      </a:r>
                    </a:p>
                  </a:txBody>
                  <a:tcPr>
                    <a:solidFill>
                      <a:schemeClr val="accent1">
                        <a:lumMod val="40000"/>
                        <a:lumOff val="60000"/>
                      </a:schemeClr>
                    </a:solidFill>
                  </a:tcPr>
                </a:tc>
                <a:extLst>
                  <a:ext uri="{0D108BD9-81ED-4DB2-BD59-A6C34878D82A}">
                    <a16:rowId xmlns:a16="http://schemas.microsoft.com/office/drawing/2014/main" val="10001"/>
                  </a:ext>
                </a:extLst>
              </a:tr>
              <a:tr h="457200">
                <a:tc>
                  <a:txBody>
                    <a:bodyPr/>
                    <a:lstStyle/>
                    <a:p>
                      <a:pPr algn="ctr"/>
                      <a:r>
                        <a:rPr lang="en-US" i="1" dirty="0"/>
                        <a:t>garbage</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1" name="Group 10"/>
          <p:cNvGrpSpPr/>
          <p:nvPr/>
        </p:nvGrpSpPr>
        <p:grpSpPr>
          <a:xfrm>
            <a:off x="5945226" y="1820008"/>
            <a:ext cx="684174" cy="400110"/>
            <a:chOff x="5945226" y="1820008"/>
            <a:chExt cx="684174" cy="400110"/>
          </a:xfrm>
        </p:grpSpPr>
        <p:sp>
          <p:nvSpPr>
            <p:cNvPr id="9" name="TextBox 8"/>
            <p:cNvSpPr txBox="1"/>
            <p:nvPr/>
          </p:nvSpPr>
          <p:spPr>
            <a:xfrm>
              <a:off x="5945226" y="1820008"/>
              <a:ext cx="455574" cy="400110"/>
            </a:xfrm>
            <a:prstGeom prst="rect">
              <a:avLst/>
            </a:prstGeom>
            <a:noFill/>
          </p:spPr>
          <p:txBody>
            <a:bodyPr wrap="none" rtlCol="0">
              <a:spAutoFit/>
            </a:bodyPr>
            <a:lstStyle/>
            <a:p>
              <a:pPr algn="r"/>
              <a:r>
                <a:rPr lang="en-US" sz="2000" b="1" dirty="0" err="1"/>
                <a:t>sp</a:t>
              </a:r>
              <a:endParaRPr lang="en-US" sz="2000" b="1" dirty="0"/>
            </a:p>
          </p:txBody>
        </p:sp>
        <p:sp>
          <p:nvSpPr>
            <p:cNvPr id="10" name="Right Arrow 9"/>
            <p:cNvSpPr/>
            <p:nvPr/>
          </p:nvSpPr>
          <p:spPr>
            <a:xfrm>
              <a:off x="6400800" y="1943100"/>
              <a:ext cx="228600" cy="24771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1369643" y="2099334"/>
            <a:ext cx="4191000" cy="430887"/>
          </a:xfrm>
          <a:prstGeom prst="rect">
            <a:avLst/>
          </a:prstGeom>
          <a:noFill/>
        </p:spPr>
        <p:txBody>
          <a:bodyPr wrap="square" rtlCol="0">
            <a:spAutoFit/>
          </a:bodyPr>
          <a:lstStyle/>
          <a:p>
            <a:pPr algn="r"/>
            <a:r>
              <a:rPr lang="en-US" sz="2200" dirty="0"/>
              <a:t>push AR:</a:t>
            </a:r>
            <a:r>
              <a:rPr lang="en-US" sz="2200" b="1" dirty="0"/>
              <a:t> </a:t>
            </a:r>
            <a:r>
              <a:rPr lang="en-US" sz="2200" b="1" dirty="0" err="1">
                <a:latin typeface="Consolas" charset="0"/>
                <a:ea typeface="Consolas" charset="0"/>
                <a:cs typeface="Consolas" charset="0"/>
              </a:rPr>
              <a:t>sp</a:t>
            </a:r>
            <a:r>
              <a:rPr lang="en-US" sz="2200" b="1" dirty="0">
                <a:latin typeface="Consolas" charset="0"/>
                <a:ea typeface="Consolas" charset="0"/>
                <a:cs typeface="Consolas" charset="0"/>
              </a:rPr>
              <a:t> -= (size of AR)</a:t>
            </a:r>
            <a:endParaRPr lang="en-US" sz="1600" b="1" dirty="0">
              <a:latin typeface="Consolas" charset="0"/>
              <a:ea typeface="Consolas" charset="0"/>
              <a:cs typeface="Consolas"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2025148504"/>
              </p:ext>
            </p:extLst>
          </p:nvPr>
        </p:nvGraphicFramePr>
        <p:xfrm>
          <a:off x="6705600" y="2037620"/>
          <a:ext cx="2209800" cy="1463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 = 10</a:t>
                      </a:r>
                    </a:p>
                    <a:p>
                      <a:r>
                        <a:rPr lang="en-US" sz="2000" b="1" dirty="0">
                          <a:latin typeface="Consolas" pitchFamily="49" charset="0"/>
                          <a:cs typeface="Consolas" pitchFamily="49" charset="0"/>
                        </a:rPr>
                        <a:t>y = 25</a:t>
                      </a:r>
                    </a:p>
                  </a:txBody>
                  <a:tcPr>
                    <a:solidFill>
                      <a:schemeClr val="accent2">
                        <a:lumMod val="40000"/>
                        <a:lumOff val="60000"/>
                      </a:schemeClr>
                    </a:solidFill>
                  </a:tcPr>
                </a:tc>
                <a:extLst>
                  <a:ext uri="{0D108BD9-81ED-4DB2-BD59-A6C34878D82A}">
                    <a16:rowId xmlns:a16="http://schemas.microsoft.com/office/drawing/2014/main" val="10001"/>
                  </a:ext>
                </a:extLst>
              </a:tr>
              <a:tr h="457200">
                <a:tc>
                  <a:txBody>
                    <a:bodyPr/>
                    <a:lstStyle/>
                    <a:p>
                      <a:pPr algn="ctr"/>
                      <a:r>
                        <a:rPr lang="en-US" i="1" dirty="0"/>
                        <a:t>garbage</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5" name="TextBox 14"/>
          <p:cNvSpPr txBox="1"/>
          <p:nvPr/>
        </p:nvSpPr>
        <p:spPr>
          <a:xfrm>
            <a:off x="1369643" y="2472570"/>
            <a:ext cx="4191000" cy="430887"/>
          </a:xfrm>
          <a:prstGeom prst="rect">
            <a:avLst/>
          </a:prstGeom>
          <a:noFill/>
        </p:spPr>
        <p:txBody>
          <a:bodyPr wrap="square" rtlCol="0">
            <a:spAutoFit/>
          </a:bodyPr>
          <a:lstStyle/>
          <a:p>
            <a:pPr algn="r"/>
            <a:r>
              <a:rPr lang="en-US" sz="2200" dirty="0"/>
              <a:t>pop AR: </a:t>
            </a:r>
            <a:r>
              <a:rPr lang="en-US" sz="2200" b="1" dirty="0" err="1">
                <a:latin typeface="Consolas" charset="0"/>
                <a:ea typeface="Consolas" charset="0"/>
                <a:cs typeface="Consolas" charset="0"/>
              </a:rPr>
              <a:t>sp</a:t>
            </a:r>
            <a:r>
              <a:rPr lang="en-US" sz="2200" b="1" dirty="0">
                <a:latin typeface="Consolas" charset="0"/>
                <a:ea typeface="Consolas" charset="0"/>
                <a:cs typeface="Consolas" charset="0"/>
              </a:rPr>
              <a:t> += (size of AR)</a:t>
            </a:r>
            <a:endParaRPr lang="en-US" sz="1600" b="1" dirty="0">
              <a:latin typeface="Consolas" charset="0"/>
              <a:ea typeface="Consolas" charset="0"/>
              <a:cs typeface="Consolas" charset="0"/>
            </a:endParaRPr>
          </a:p>
        </p:txBody>
      </p:sp>
      <p:sp>
        <p:nvSpPr>
          <p:cNvPr id="16" name="TextBox 15"/>
          <p:cNvSpPr txBox="1"/>
          <p:nvPr/>
        </p:nvSpPr>
        <p:spPr>
          <a:xfrm>
            <a:off x="120162" y="2961743"/>
            <a:ext cx="4630615" cy="430887"/>
          </a:xfrm>
          <a:prstGeom prst="rect">
            <a:avLst/>
          </a:prstGeom>
          <a:noFill/>
        </p:spPr>
        <p:txBody>
          <a:bodyPr wrap="square" rtlCol="0">
            <a:spAutoFit/>
          </a:bodyPr>
          <a:lstStyle/>
          <a:p>
            <a:pPr algn="ctr"/>
            <a:r>
              <a:rPr lang="en-US" sz="2200" i="1" dirty="0"/>
              <a:t>but the AR's memory is still there.</a:t>
            </a:r>
            <a:endParaRPr lang="en-US" sz="1600" i="1" dirty="0"/>
          </a:p>
        </p:txBody>
      </p:sp>
      <p:sp>
        <p:nvSpPr>
          <p:cNvPr id="17" name="TextBox 16"/>
          <p:cNvSpPr txBox="1"/>
          <p:nvPr/>
        </p:nvSpPr>
        <p:spPr>
          <a:xfrm>
            <a:off x="1204546" y="3450916"/>
            <a:ext cx="4191000" cy="430887"/>
          </a:xfrm>
          <a:prstGeom prst="rect">
            <a:avLst/>
          </a:prstGeom>
          <a:noFill/>
        </p:spPr>
        <p:txBody>
          <a:bodyPr wrap="square" rtlCol="0">
            <a:spAutoFit/>
          </a:bodyPr>
          <a:lstStyle/>
          <a:p>
            <a:pPr algn="ctr"/>
            <a:r>
              <a:rPr lang="en-US" sz="2200" dirty="0"/>
              <a:t>so if we call another function</a:t>
            </a:r>
            <a:r>
              <a:rPr lang="mr-IN" sz="2200" dirty="0"/>
              <a:t>…</a:t>
            </a:r>
            <a:endParaRPr lang="en-US" sz="1600" dirty="0"/>
          </a:p>
        </p:txBody>
      </p:sp>
      <p:sp>
        <p:nvSpPr>
          <p:cNvPr id="18" name="TextBox 17"/>
          <p:cNvSpPr txBox="1"/>
          <p:nvPr/>
        </p:nvSpPr>
        <p:spPr>
          <a:xfrm>
            <a:off x="990600" y="4006712"/>
            <a:ext cx="5290360" cy="769441"/>
          </a:xfrm>
          <a:prstGeom prst="rect">
            <a:avLst/>
          </a:prstGeom>
          <a:noFill/>
        </p:spPr>
        <p:txBody>
          <a:bodyPr wrap="square" rtlCol="0">
            <a:spAutoFit/>
          </a:bodyPr>
          <a:lstStyle/>
          <a:p>
            <a:pPr algn="ctr"/>
            <a:r>
              <a:rPr lang="en-US" sz="2200" b="1" dirty="0">
                <a:solidFill>
                  <a:srgbClr val="FF0000"/>
                </a:solidFill>
              </a:rPr>
              <a:t>this is where that garbage in uninitialized variables comes from!</a:t>
            </a:r>
            <a:endParaRPr lang="en-US" sz="1600" b="1" dirty="0">
              <a:solidFill>
                <a:srgbClr val="FF0000"/>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706021333"/>
              </p:ext>
            </p:extLst>
          </p:nvPr>
        </p:nvGraphicFramePr>
        <p:xfrm>
          <a:off x="6705600" y="2037620"/>
          <a:ext cx="2209800" cy="14630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r>
                        <a:rPr lang="en-US" sz="2000" b="0" i="1" dirty="0">
                          <a:latin typeface="Consolas" pitchFamily="49" charset="0"/>
                          <a:cs typeface="Consolas" pitchFamily="49" charset="0"/>
                        </a:rPr>
                        <a:t>       address</a:t>
                      </a:r>
                    </a:p>
                    <a:p>
                      <a:r>
                        <a:rPr lang="en-US" sz="2000" b="1" dirty="0">
                          <a:latin typeface="Consolas" pitchFamily="49" charset="0"/>
                          <a:cs typeface="Consolas" pitchFamily="49" charset="0"/>
                        </a:rPr>
                        <a:t>    10</a:t>
                      </a:r>
                    </a:p>
                    <a:p>
                      <a:r>
                        <a:rPr lang="en-US" sz="2000" b="1" dirty="0">
                          <a:latin typeface="Consolas" pitchFamily="49" charset="0"/>
                          <a:cs typeface="Consolas" pitchFamily="49" charset="0"/>
                        </a:rPr>
                        <a:t>    25</a:t>
                      </a:r>
                    </a:p>
                  </a:txBody>
                  <a:tcPr>
                    <a:solidFill>
                      <a:schemeClr val="bg1"/>
                    </a:solidFill>
                  </a:tcPr>
                </a:tc>
                <a:extLst>
                  <a:ext uri="{0D108BD9-81ED-4DB2-BD59-A6C34878D82A}">
                    <a16:rowId xmlns:a16="http://schemas.microsoft.com/office/drawing/2014/main" val="10001"/>
                  </a:ext>
                </a:extLst>
              </a:tr>
              <a:tr h="457200">
                <a:tc>
                  <a:txBody>
                    <a:bodyPr/>
                    <a:lstStyle/>
                    <a:p>
                      <a:pPr algn="ctr"/>
                      <a:r>
                        <a:rPr lang="en-US" i="1" dirty="0"/>
                        <a:t>garbage</a:t>
                      </a:r>
                    </a:p>
                  </a:txBody>
                  <a:tcP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552408664"/>
              </p:ext>
            </p:extLst>
          </p:nvPr>
        </p:nvGraphicFramePr>
        <p:xfrm>
          <a:off x="6705600" y="2037620"/>
          <a:ext cx="2209800" cy="176784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a = 10</a:t>
                      </a:r>
                    </a:p>
                    <a:p>
                      <a:r>
                        <a:rPr lang="en-US" sz="2000" b="1" dirty="0">
                          <a:latin typeface="Consolas" pitchFamily="49" charset="0"/>
                          <a:cs typeface="Consolas" pitchFamily="49" charset="0"/>
                        </a:rPr>
                        <a:t>b = 25</a:t>
                      </a:r>
                    </a:p>
                    <a:p>
                      <a:r>
                        <a:rPr lang="en-US" sz="2000" b="1" dirty="0">
                          <a:latin typeface="Consolas" pitchFamily="49" charset="0"/>
                          <a:cs typeface="Consolas" pitchFamily="49" charset="0"/>
                        </a:rPr>
                        <a:t>c = 10905928</a:t>
                      </a:r>
                    </a:p>
                  </a:txBody>
                  <a:tcPr>
                    <a:solidFill>
                      <a:schemeClr val="tx2">
                        <a:lumMod val="40000"/>
                        <a:lumOff val="60000"/>
                      </a:schemeClr>
                    </a:solidFill>
                  </a:tcPr>
                </a:tc>
                <a:extLst>
                  <a:ext uri="{0D108BD9-81ED-4DB2-BD59-A6C34878D82A}">
                    <a16:rowId xmlns:a16="http://schemas.microsoft.com/office/drawing/2014/main" val="10001"/>
                  </a:ext>
                </a:extLst>
              </a:tr>
              <a:tr h="457200">
                <a:tc>
                  <a:txBody>
                    <a:bodyPr/>
                    <a:lstStyle/>
                    <a:p>
                      <a:pPr algn="ctr"/>
                      <a:r>
                        <a:rPr lang="en-US" i="1" dirty="0"/>
                        <a:t>garbage</a:t>
                      </a:r>
                    </a:p>
                  </a:txBody>
                  <a:tcPr>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698600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1.11022E-16 -3.33333E-6 L -0.00052 0.17334 " pathEditMode="relative" rAng="0" ptsTypes="AA">
                                      <p:cBhvr>
                                        <p:cTn id="14" dur="500" fill="hold"/>
                                        <p:tgtEl>
                                          <p:spTgt spid="11"/>
                                        </p:tgtEl>
                                        <p:attrNameLst>
                                          <p:attrName>ppt_x</p:attrName>
                                          <p:attrName>ppt_y</p:attrName>
                                        </p:attrNameLst>
                                      </p:cBhvr>
                                      <p:rCtr x="-35" y="8667"/>
                                    </p:animMotion>
                                  </p:childTnLst>
                                </p:cTn>
                              </p:par>
                            </p:childTnLst>
                          </p:cTn>
                        </p:par>
                        <p:par>
                          <p:cTn id="15" fill="hold">
                            <p:stCondLst>
                              <p:cond delay="500"/>
                            </p:stCondLst>
                            <p:childTnLst>
                              <p:par>
                                <p:cTn id="16" presetID="1"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nodeType="clickEffect">
                                  <p:stCondLst>
                                    <p:cond delay="0"/>
                                  </p:stCondLst>
                                  <p:childTnLst>
                                    <p:animMotion origin="layout" path="M -0.00052 0.17334 L 8.33333E-7 -3.33333E-6 " pathEditMode="relative" rAng="0" ptsTypes="AA">
                                      <p:cBhvr>
                                        <p:cTn id="25" dur="500" fill="hold"/>
                                        <p:tgtEl>
                                          <p:spTgt spid="11"/>
                                        </p:tgtEl>
                                        <p:attrNameLst>
                                          <p:attrName>ppt_x</p:attrName>
                                          <p:attrName>ppt_y</p:attrName>
                                        </p:attrNameLst>
                                      </p:cBhvr>
                                      <p:rCtr x="0" y="-8667"/>
                                    </p:animMotion>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42" presetClass="path" presetSubtype="0" accel="50000" decel="50000" fill="hold" nodeType="clickEffect">
                                  <p:stCondLst>
                                    <p:cond delay="0"/>
                                  </p:stCondLst>
                                  <p:childTnLst>
                                    <p:animMotion origin="layout" path="M 1.11022E-16 -3.33333E-6 L -0.00052 0.22806 " pathEditMode="relative" rAng="0" ptsTypes="AA">
                                      <p:cBhvr>
                                        <p:cTn id="40" dur="500" fill="hold"/>
                                        <p:tgtEl>
                                          <p:spTgt spid="11"/>
                                        </p:tgtEl>
                                        <p:attrNameLst>
                                          <p:attrName>ppt_x</p:attrName>
                                          <p:attrName>ppt_y</p:attrName>
                                        </p:attrNameLst>
                                      </p:cBhvr>
                                      <p:rCtr x="-35" y="11389"/>
                                    </p:animMotion>
                                  </p:childTnLst>
                                </p:cTn>
                              </p:par>
                            </p:childTnLst>
                          </p:cTn>
                        </p:par>
                        <p:par>
                          <p:cTn id="41" fill="hold">
                            <p:stCondLst>
                              <p:cond delay="500"/>
                            </p:stCondLst>
                            <p:childTnLst>
                              <p:par>
                                <p:cTn id="42" presetID="1" presetClass="entr" presetSubtype="0"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Don't return stack arrays.</a:t>
            </a:r>
          </a:p>
        </p:txBody>
      </p:sp>
      <p:sp>
        <p:nvSpPr>
          <p:cNvPr id="3" name="Content Placeholder 2"/>
          <p:cNvSpPr>
            <a:spLocks noGrp="1"/>
          </p:cNvSpPr>
          <p:nvPr>
            <p:ph idx="1"/>
          </p:nvPr>
        </p:nvSpPr>
        <p:spPr>
          <a:xfrm>
            <a:off x="152400" y="495301"/>
            <a:ext cx="4343400" cy="4571999"/>
          </a:xfrm>
        </p:spPr>
        <p:txBody>
          <a:bodyPr>
            <a:normAutofit/>
          </a:bodyPr>
          <a:lstStyle/>
          <a:p>
            <a:r>
              <a:rPr lang="en-US" dirty="0"/>
              <a:t>I showed this before</a:t>
            </a:r>
          </a:p>
          <a:p>
            <a:pPr>
              <a:buNone/>
            </a:pPr>
            <a:r>
              <a:rPr lang="en-US" b="1" dirty="0">
                <a:solidFill>
                  <a:srgbClr val="FF0000"/>
                </a:solidFill>
                <a:latin typeface="Consolas" pitchFamily="49" charset="0"/>
                <a:cs typeface="Consolas" pitchFamily="49" charset="0"/>
              </a:rPr>
              <a:t>"function returns address of local variable"</a:t>
            </a:r>
          </a:p>
          <a:p>
            <a:r>
              <a:rPr lang="en-US" dirty="0"/>
              <a:t>when </a:t>
            </a:r>
            <a:r>
              <a:rPr lang="en-US" dirty="0" err="1"/>
              <a:t>func</a:t>
            </a:r>
            <a:r>
              <a:rPr lang="en-US" dirty="0"/>
              <a:t>() returns, what happened to its variables?</a:t>
            </a:r>
          </a:p>
          <a:p>
            <a:pPr lvl="1"/>
            <a:r>
              <a:rPr lang="en-US" b="1" i="1" dirty="0"/>
              <a:t>you have no idea</a:t>
            </a:r>
          </a:p>
          <a:p>
            <a:r>
              <a:rPr lang="en-US" dirty="0"/>
              <a:t>you now have an </a:t>
            </a:r>
            <a:r>
              <a:rPr lang="en-US" b="1" dirty="0"/>
              <a:t>invalid pointer</a:t>
            </a:r>
          </a:p>
          <a:p>
            <a:pPr lvl="1"/>
            <a:r>
              <a:rPr lang="en-US" dirty="0"/>
              <a:t>it points to who-knows-what</a:t>
            </a:r>
          </a:p>
          <a:p>
            <a:pPr lvl="2"/>
            <a:r>
              <a:rPr lang="en-US" dirty="0"/>
              <a:t>it might crash</a:t>
            </a:r>
          </a:p>
          <a:p>
            <a:pPr lvl="3"/>
            <a:r>
              <a:rPr lang="en-US" dirty="0"/>
              <a:t>it might expose secrets</a:t>
            </a:r>
          </a:p>
          <a:p>
            <a:pPr lvl="4"/>
            <a:r>
              <a:rPr lang="en-US" dirty="0"/>
              <a:t>who knows!!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14</a:t>
            </a:fld>
            <a:endParaRPr lang="en-US"/>
          </a:p>
        </p:txBody>
      </p:sp>
      <p:sp>
        <p:nvSpPr>
          <p:cNvPr id="7" name="TextBox 6"/>
          <p:cNvSpPr txBox="1"/>
          <p:nvPr/>
        </p:nvSpPr>
        <p:spPr>
          <a:xfrm>
            <a:off x="4495800" y="571500"/>
            <a:ext cx="4572000" cy="4154984"/>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main() {</a:t>
            </a:r>
          </a:p>
          <a:p>
            <a:r>
              <a:rPr lang="en-US" sz="2400" b="1" dirty="0">
                <a:solidFill>
                  <a:srgbClr val="FF0000"/>
                </a:solidFill>
                <a:latin typeface="Consolas" pitchFamily="49" charset="0"/>
                <a:cs typeface="Consolas" pitchFamily="49" charset="0"/>
              </a:rPr>
              <a:t>  char</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 = </a:t>
            </a:r>
            <a:r>
              <a:rPr lang="en-US" sz="2400" b="1" dirty="0" err="1">
                <a:latin typeface="Consolas" pitchFamily="49" charset="0"/>
                <a:cs typeface="Consolas" pitchFamily="49" charset="0"/>
              </a:rPr>
              <a:t>func</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err="1">
                <a:latin typeface="Consolas" pitchFamily="49" charset="0"/>
                <a:cs typeface="Consolas" pitchFamily="49" charset="0"/>
              </a:rPr>
              <a:t>printf</a:t>
            </a:r>
            <a:r>
              <a:rPr lang="en-US" sz="2400" b="1" dirty="0">
                <a:latin typeface="Consolas" pitchFamily="49" charset="0"/>
                <a:cs typeface="Consolas" pitchFamily="49" charset="0"/>
              </a:rPr>
              <a:t>(</a:t>
            </a:r>
            <a:r>
              <a:rPr lang="en-US" sz="2400" b="1" dirty="0">
                <a:solidFill>
                  <a:schemeClr val="accent6">
                    <a:lumMod val="75000"/>
                  </a:schemeClr>
                </a:solidFill>
                <a:latin typeface="Consolas" pitchFamily="49" charset="0"/>
                <a:cs typeface="Consolas" pitchFamily="49" charset="0"/>
              </a:rPr>
              <a:t>"%s\n"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  return</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0</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char</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func</a:t>
            </a:r>
            <a:r>
              <a:rPr lang="en-US" sz="2400" b="1" dirty="0">
                <a:latin typeface="Consolas" pitchFamily="49" charset="0"/>
                <a:cs typeface="Consolas" pitchFamily="49" charset="0"/>
              </a:rPr>
              <a:t>() {</a:t>
            </a:r>
          </a:p>
          <a:p>
            <a:r>
              <a:rPr lang="en-US" sz="2400" b="1" dirty="0">
                <a:solidFill>
                  <a:srgbClr val="FF0000"/>
                </a:solidFill>
                <a:latin typeface="Consolas" pitchFamily="49" charset="0"/>
                <a:cs typeface="Consolas" pitchFamily="49" charset="0"/>
              </a:rPr>
              <a:t>  char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a:t>
            </a:r>
            <a:r>
              <a:rPr lang="en-US" sz="2400" b="1" dirty="0">
                <a:solidFill>
                  <a:schemeClr val="accent3">
                    <a:lumMod val="75000"/>
                  </a:schemeClr>
                </a:solidFill>
                <a:latin typeface="Consolas" pitchFamily="49" charset="0"/>
                <a:cs typeface="Consolas" pitchFamily="49" charset="0"/>
              </a:rPr>
              <a:t>10</a:t>
            </a:r>
            <a:r>
              <a:rPr lang="en-US" sz="2400" b="1" dirty="0">
                <a:latin typeface="Consolas" pitchFamily="49" charset="0"/>
                <a:cs typeface="Consolas" pitchFamily="49" charset="0"/>
              </a:rPr>
              <a:t>] = </a:t>
            </a:r>
          </a:p>
          <a:p>
            <a:r>
              <a:rPr lang="en-US" sz="2400" b="1" dirty="0">
                <a:solidFill>
                  <a:schemeClr val="accent6">
                    <a:lumMod val="75000"/>
                  </a:schemeClr>
                </a:solidFill>
                <a:latin typeface="Consolas" pitchFamily="49" charset="0"/>
                <a:cs typeface="Consolas" pitchFamily="49" charset="0"/>
              </a:rPr>
              <a:t>    "hi there"</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char</a:t>
            </a:r>
            <a:r>
              <a:rPr lang="en-US" sz="2400" b="1" dirty="0">
                <a:latin typeface="Consolas" pitchFamily="49" charset="0"/>
                <a:cs typeface="Consolas" pitchFamily="49" charset="0"/>
              </a:rPr>
              <a:t>* dummy =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  return</a:t>
            </a:r>
            <a:r>
              <a:rPr lang="en-US" sz="2400" b="1" dirty="0">
                <a:latin typeface="Consolas" pitchFamily="49" charset="0"/>
                <a:cs typeface="Consolas" pitchFamily="49" charset="0"/>
              </a:rPr>
              <a:t> dummy;</a:t>
            </a:r>
          </a:p>
          <a:p>
            <a:r>
              <a:rPr lang="en-US" sz="2400" b="1" dirty="0">
                <a:latin typeface="Consolas" pitchFamily="49" charset="0"/>
                <a:cs typeface="Consolas" pitchFamily="49" charset="0"/>
              </a:rPr>
              <a: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Scope and Lifetime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15</a:t>
            </a:fld>
            <a:endParaRPr lang="en-US"/>
          </a:p>
        </p:txBody>
      </p:sp>
    </p:spTree>
    <p:extLst>
      <p:ext uri="{BB962C8B-B14F-4D97-AF65-F5344CB8AC3E}">
        <p14:creationId xmlns:p14="http://schemas.microsoft.com/office/powerpoint/2010/main" val="2850009750"/>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a:xfrm>
            <a:off x="152400" y="495301"/>
            <a:ext cx="8991600" cy="796927"/>
          </a:xfrm>
        </p:spPr>
        <p:txBody>
          <a:bodyPr/>
          <a:lstStyle/>
          <a:p>
            <a:r>
              <a:rPr lang="en-US" b="1" dirty="0"/>
              <a:t>scope</a:t>
            </a:r>
            <a:r>
              <a:rPr lang="en-US" dirty="0"/>
              <a:t> is "where a name can be seen"</a:t>
            </a:r>
          </a:p>
          <a:p>
            <a:r>
              <a:rPr lang="en-US" dirty="0"/>
              <a:t>C has three levels of scope</a:t>
            </a:r>
            <a:endParaRPr lang="en-US" b="1"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16</a:t>
            </a:fld>
            <a:endParaRPr lang="en-US"/>
          </a:p>
        </p:txBody>
      </p:sp>
      <p:grpSp>
        <p:nvGrpSpPr>
          <p:cNvPr id="24" name="Group 23"/>
          <p:cNvGrpSpPr/>
          <p:nvPr/>
        </p:nvGrpSpPr>
        <p:grpSpPr>
          <a:xfrm>
            <a:off x="2743295" y="2247900"/>
            <a:ext cx="3487728" cy="2606695"/>
            <a:chOff x="2895695" y="2247900"/>
            <a:chExt cx="3487728" cy="2606695"/>
          </a:xfrm>
        </p:grpSpPr>
        <p:grpSp>
          <p:nvGrpSpPr>
            <p:cNvPr id="10" name="Group 9"/>
            <p:cNvGrpSpPr/>
            <p:nvPr/>
          </p:nvGrpSpPr>
          <p:grpSpPr>
            <a:xfrm>
              <a:off x="2895695" y="2247900"/>
              <a:ext cx="1645550" cy="2606695"/>
              <a:chOff x="1676400" y="2085130"/>
              <a:chExt cx="1981200" cy="2998065"/>
            </a:xfrm>
          </p:grpSpPr>
          <p:sp>
            <p:nvSpPr>
              <p:cNvPr id="4" name="Card 3"/>
              <p:cNvSpPr/>
              <p:nvPr/>
            </p:nvSpPr>
            <p:spPr>
              <a:xfrm>
                <a:off x="1676400" y="2085130"/>
                <a:ext cx="1981200" cy="2536400"/>
              </a:xfrm>
              <a:prstGeom prst="flowChartPunchedCard">
                <a:avLst/>
              </a:prstGeom>
              <a:solidFill>
                <a:srgbClr val="FFE2A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149871" y="4621530"/>
                <a:ext cx="1034257" cy="461665"/>
              </a:xfrm>
              <a:prstGeom prst="rect">
                <a:avLst/>
              </a:prstGeom>
              <a:noFill/>
            </p:spPr>
            <p:txBody>
              <a:bodyPr wrap="none" rtlCol="0">
                <a:spAutoFit/>
              </a:bodyPr>
              <a:lstStyle/>
              <a:p>
                <a:r>
                  <a:rPr lang="en-US" sz="2400" b="1" dirty="0" err="1">
                    <a:latin typeface="Consolas" charset="0"/>
                    <a:ea typeface="Consolas" charset="0"/>
                    <a:cs typeface="Consolas" charset="0"/>
                  </a:rPr>
                  <a:t>one.c</a:t>
                </a:r>
                <a:endParaRPr lang="en-US" sz="2400" b="1" dirty="0">
                  <a:latin typeface="Consolas" charset="0"/>
                  <a:ea typeface="Consolas" charset="0"/>
                  <a:cs typeface="Consolas" charset="0"/>
                </a:endParaRPr>
              </a:p>
            </p:txBody>
          </p:sp>
        </p:grpSp>
        <p:grpSp>
          <p:nvGrpSpPr>
            <p:cNvPr id="11" name="Group 10"/>
            <p:cNvGrpSpPr/>
            <p:nvPr/>
          </p:nvGrpSpPr>
          <p:grpSpPr>
            <a:xfrm>
              <a:off x="4737873" y="2247900"/>
              <a:ext cx="1645550" cy="2606695"/>
              <a:chOff x="1676400" y="2085130"/>
              <a:chExt cx="1981200" cy="2998065"/>
            </a:xfrm>
          </p:grpSpPr>
          <p:sp>
            <p:nvSpPr>
              <p:cNvPr id="12" name="Card 11"/>
              <p:cNvSpPr/>
              <p:nvPr/>
            </p:nvSpPr>
            <p:spPr>
              <a:xfrm>
                <a:off x="1676400" y="2085130"/>
                <a:ext cx="1981200" cy="2536400"/>
              </a:xfrm>
              <a:prstGeom prst="flowChartPunchedCard">
                <a:avLst/>
              </a:prstGeom>
              <a:solidFill>
                <a:srgbClr val="FFE2A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149871" y="4621530"/>
                <a:ext cx="1034257" cy="461665"/>
              </a:xfrm>
              <a:prstGeom prst="rect">
                <a:avLst/>
              </a:prstGeom>
              <a:noFill/>
            </p:spPr>
            <p:txBody>
              <a:bodyPr wrap="none" rtlCol="0">
                <a:spAutoFit/>
              </a:bodyPr>
              <a:lstStyle/>
              <a:p>
                <a:r>
                  <a:rPr lang="en-US" sz="2400" b="1" dirty="0" err="1">
                    <a:latin typeface="Consolas" charset="0"/>
                    <a:ea typeface="Consolas" charset="0"/>
                    <a:cs typeface="Consolas" charset="0"/>
                  </a:rPr>
                  <a:t>two.c</a:t>
                </a:r>
                <a:endParaRPr lang="en-US" sz="2400" b="1" dirty="0">
                  <a:latin typeface="Consolas" charset="0"/>
                  <a:ea typeface="Consolas" charset="0"/>
                  <a:cs typeface="Consolas" charset="0"/>
                </a:endParaRPr>
              </a:p>
            </p:txBody>
          </p:sp>
        </p:grpSp>
      </p:grpSp>
      <p:grpSp>
        <p:nvGrpSpPr>
          <p:cNvPr id="19" name="Group 18"/>
          <p:cNvGrpSpPr/>
          <p:nvPr/>
        </p:nvGrpSpPr>
        <p:grpSpPr>
          <a:xfrm>
            <a:off x="1447800" y="1227888"/>
            <a:ext cx="5970545" cy="999140"/>
            <a:chOff x="977127" y="1227888"/>
            <a:chExt cx="5970545" cy="999140"/>
          </a:xfrm>
        </p:grpSpPr>
        <p:sp>
          <p:nvSpPr>
            <p:cNvPr id="14" name="Right Brace 13"/>
            <p:cNvSpPr/>
            <p:nvPr/>
          </p:nvSpPr>
          <p:spPr>
            <a:xfrm rot="16200000">
              <a:off x="3803263" y="23964"/>
              <a:ext cx="533400" cy="3872727"/>
            </a:xfrm>
            <a:prstGeom prst="rightBrace">
              <a:avLst>
                <a:gd name="adj1" fmla="val 4410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977127" y="1227888"/>
              <a:ext cx="5970545" cy="430887"/>
            </a:xfrm>
            <a:prstGeom prst="rect">
              <a:avLst/>
            </a:prstGeom>
            <a:noFill/>
          </p:spPr>
          <p:txBody>
            <a:bodyPr wrap="none" rtlCol="0">
              <a:spAutoFit/>
            </a:bodyPr>
            <a:lstStyle/>
            <a:p>
              <a:pPr algn="ctr"/>
              <a:r>
                <a:rPr lang="en-US" sz="2200" b="1" dirty="0" err="1"/>
                <a:t>globals</a:t>
              </a:r>
              <a:r>
                <a:rPr lang="en-US" sz="2200" dirty="0"/>
                <a:t> can be seen by </a:t>
              </a:r>
              <a:r>
                <a:rPr lang="en-US" sz="2200" i="1" dirty="0"/>
                <a:t>any</a:t>
              </a:r>
              <a:r>
                <a:rPr lang="en-US" sz="2200" dirty="0"/>
                <a:t> function in </a:t>
              </a:r>
              <a:r>
                <a:rPr lang="en-US" sz="2200" i="1" dirty="0"/>
                <a:t>any</a:t>
              </a:r>
              <a:r>
                <a:rPr lang="en-US" sz="2200" dirty="0"/>
                <a:t> file</a:t>
              </a:r>
            </a:p>
          </p:txBody>
        </p:sp>
      </p:grpSp>
      <p:grpSp>
        <p:nvGrpSpPr>
          <p:cNvPr id="18" name="Group 17"/>
          <p:cNvGrpSpPr/>
          <p:nvPr/>
        </p:nvGrpSpPr>
        <p:grpSpPr>
          <a:xfrm>
            <a:off x="6296991" y="2324099"/>
            <a:ext cx="2649364" cy="2128765"/>
            <a:chOff x="5826318" y="2324099"/>
            <a:chExt cx="2649364" cy="2128765"/>
          </a:xfrm>
        </p:grpSpPr>
        <p:sp>
          <p:nvSpPr>
            <p:cNvPr id="16" name="Right Brace 15"/>
            <p:cNvSpPr/>
            <p:nvPr/>
          </p:nvSpPr>
          <p:spPr>
            <a:xfrm>
              <a:off x="5826318" y="2324099"/>
              <a:ext cx="533400" cy="2128765"/>
            </a:xfrm>
            <a:prstGeom prst="rightBrace">
              <a:avLst>
                <a:gd name="adj1" fmla="val 4410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6284588" y="2709932"/>
              <a:ext cx="2191094" cy="1446550"/>
            </a:xfrm>
            <a:prstGeom prst="rect">
              <a:avLst/>
            </a:prstGeom>
            <a:noFill/>
          </p:spPr>
          <p:txBody>
            <a:bodyPr wrap="square" rtlCol="0">
              <a:spAutoFit/>
            </a:bodyPr>
            <a:lstStyle/>
            <a:p>
              <a:pPr algn="ctr"/>
              <a:r>
                <a:rPr lang="en-US" sz="2200" b="1" dirty="0">
                  <a:solidFill>
                    <a:srgbClr val="FF0000"/>
                  </a:solidFill>
                  <a:latin typeface="Consolas" panose="020B0609020204030204" pitchFamily="49" charset="0"/>
                  <a:cs typeface="Consolas" panose="020B0609020204030204" pitchFamily="49" charset="0"/>
                </a:rPr>
                <a:t>static</a:t>
              </a:r>
              <a:r>
                <a:rPr lang="en-US" sz="2200" b="1" dirty="0"/>
                <a:t> </a:t>
              </a:r>
              <a:r>
                <a:rPr lang="en-US" sz="2200" b="1" dirty="0" err="1"/>
                <a:t>globals</a:t>
              </a:r>
              <a:r>
                <a:rPr lang="en-US" sz="2200" dirty="0"/>
                <a:t> can be seen by any function in </a:t>
              </a:r>
              <a:r>
                <a:rPr lang="en-US" sz="2200" i="1" dirty="0"/>
                <a:t>one</a:t>
              </a:r>
              <a:r>
                <a:rPr lang="en-US" sz="2200" dirty="0"/>
                <a:t> file </a:t>
              </a:r>
            </a:p>
          </p:txBody>
        </p:sp>
      </p:grpSp>
      <p:grpSp>
        <p:nvGrpSpPr>
          <p:cNvPr id="25" name="Group 24"/>
          <p:cNvGrpSpPr/>
          <p:nvPr/>
        </p:nvGrpSpPr>
        <p:grpSpPr>
          <a:xfrm>
            <a:off x="152400" y="2796550"/>
            <a:ext cx="4571742" cy="1107996"/>
            <a:chOff x="304800" y="2796550"/>
            <a:chExt cx="4571742" cy="1107996"/>
          </a:xfrm>
        </p:grpSpPr>
        <p:grpSp>
          <p:nvGrpSpPr>
            <p:cNvPr id="20" name="Group 19"/>
            <p:cNvGrpSpPr/>
            <p:nvPr/>
          </p:nvGrpSpPr>
          <p:grpSpPr>
            <a:xfrm>
              <a:off x="304800" y="2796550"/>
              <a:ext cx="2464940" cy="1107996"/>
              <a:chOff x="6008313" y="2735460"/>
              <a:chExt cx="2464940" cy="1107996"/>
            </a:xfrm>
          </p:grpSpPr>
          <p:sp>
            <p:nvSpPr>
              <p:cNvPr id="21" name="Right Brace 20"/>
              <p:cNvSpPr/>
              <p:nvPr/>
            </p:nvSpPr>
            <p:spPr>
              <a:xfrm rot="10800000">
                <a:off x="7939853" y="2931385"/>
                <a:ext cx="533400" cy="779424"/>
              </a:xfrm>
              <a:prstGeom prst="rightBrace">
                <a:avLst>
                  <a:gd name="adj1" fmla="val 4410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6008313" y="2735460"/>
                <a:ext cx="2040834" cy="1107996"/>
              </a:xfrm>
              <a:prstGeom prst="rect">
                <a:avLst/>
              </a:prstGeom>
              <a:noFill/>
            </p:spPr>
            <p:txBody>
              <a:bodyPr wrap="square" rtlCol="0">
                <a:spAutoFit/>
              </a:bodyPr>
              <a:lstStyle/>
              <a:p>
                <a:pPr algn="ctr"/>
                <a:r>
                  <a:rPr lang="en-US" sz="2200" b="1" dirty="0"/>
                  <a:t>locals </a:t>
                </a:r>
                <a:r>
                  <a:rPr lang="en-US" sz="2200" dirty="0"/>
                  <a:t>can be seen by </a:t>
                </a:r>
                <a:r>
                  <a:rPr lang="en-US" sz="2200" i="1" dirty="0"/>
                  <a:t>one</a:t>
                </a:r>
                <a:r>
                  <a:rPr lang="en-US" sz="2200" dirty="0"/>
                  <a:t> function</a:t>
                </a:r>
              </a:p>
            </p:txBody>
          </p:sp>
        </p:grpSp>
        <p:sp>
          <p:nvSpPr>
            <p:cNvPr id="23" name="TextBox 22"/>
            <p:cNvSpPr txBox="1"/>
            <p:nvPr/>
          </p:nvSpPr>
          <p:spPr>
            <a:xfrm>
              <a:off x="2835708" y="2920522"/>
              <a:ext cx="2040834" cy="923330"/>
            </a:xfrm>
            <a:prstGeom prst="rect">
              <a:avLst/>
            </a:prstGeom>
            <a:noFill/>
          </p:spPr>
          <p:txBody>
            <a:bodyPr wrap="square" rtlCol="0">
              <a:spAutoFit/>
            </a:bodyPr>
            <a:lstStyle/>
            <a:p>
              <a:r>
                <a:rPr lang="en-US" sz="1800" b="1" dirty="0">
                  <a:solidFill>
                    <a:srgbClr val="FF0000"/>
                  </a:solidFill>
                  <a:latin typeface="Consolas" charset="0"/>
                  <a:ea typeface="Consolas" charset="0"/>
                  <a:cs typeface="Consolas" charset="0"/>
                </a:rPr>
                <a:t>int</a:t>
              </a:r>
              <a:r>
                <a:rPr lang="en-US" sz="1800" b="1" dirty="0">
                  <a:latin typeface="Consolas" charset="0"/>
                  <a:ea typeface="Consolas" charset="0"/>
                  <a:cs typeface="Consolas" charset="0"/>
                </a:rPr>
                <a:t> main() {</a:t>
              </a:r>
            </a:p>
            <a:p>
              <a:r>
                <a:rPr lang="en-US" sz="1800" b="1" dirty="0">
                  <a:latin typeface="Consolas" charset="0"/>
                  <a:ea typeface="Consolas" charset="0"/>
                  <a:cs typeface="Consolas" charset="0"/>
                </a:rPr>
                <a:t>    </a:t>
              </a:r>
              <a:r>
                <a:rPr lang="en-US" sz="1800" b="1" dirty="0">
                  <a:solidFill>
                    <a:srgbClr val="FF0000"/>
                  </a:solidFill>
                  <a:latin typeface="Consolas" charset="0"/>
                  <a:ea typeface="Consolas" charset="0"/>
                  <a:cs typeface="Consolas" charset="0"/>
                </a:rPr>
                <a:t>int</a:t>
              </a:r>
              <a:r>
                <a:rPr lang="en-US" sz="1800" b="1" dirty="0">
                  <a:latin typeface="Consolas" charset="0"/>
                  <a:ea typeface="Consolas" charset="0"/>
                  <a:cs typeface="Consolas" charset="0"/>
                </a:rPr>
                <a:t> x;</a:t>
              </a:r>
            </a:p>
            <a:p>
              <a:r>
                <a:rPr lang="en-US" sz="1800" b="1" dirty="0">
                  <a:latin typeface="Consolas" charset="0"/>
                  <a:ea typeface="Consolas" charset="0"/>
                  <a:cs typeface="Consolas" charset="0"/>
                </a:rPr>
                <a:t>}</a:t>
              </a:r>
              <a:endParaRPr lang="en-US" sz="1800" dirty="0">
                <a:latin typeface="Consolas" charset="0"/>
                <a:ea typeface="Consolas" charset="0"/>
                <a:cs typeface="Consolas" charset="0"/>
              </a:endParaRPr>
            </a:p>
          </p:txBody>
        </p:sp>
      </p:grpSp>
    </p:spTree>
    <p:extLst>
      <p:ext uri="{BB962C8B-B14F-4D97-AF65-F5344CB8AC3E}">
        <p14:creationId xmlns:p14="http://schemas.microsoft.com/office/powerpoint/2010/main" val="40675673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variables are terrible</a:t>
            </a:r>
          </a:p>
        </p:txBody>
      </p:sp>
      <p:sp>
        <p:nvSpPr>
          <p:cNvPr id="3" name="Content Placeholder 2"/>
          <p:cNvSpPr>
            <a:spLocks noGrp="1"/>
          </p:cNvSpPr>
          <p:nvPr>
            <p:ph idx="1"/>
          </p:nvPr>
        </p:nvSpPr>
        <p:spPr/>
        <p:txBody>
          <a:bodyPr/>
          <a:lstStyle/>
          <a:p>
            <a:r>
              <a:rPr lang="en-US" dirty="0"/>
              <a:t>and you should almost never use them.</a:t>
            </a:r>
          </a:p>
          <a:p>
            <a:r>
              <a:rPr lang="en-US" dirty="0"/>
              <a:t>almost any problem where you think you need one can be instead solved by </a:t>
            </a:r>
            <a:r>
              <a:rPr lang="en-US" b="1" dirty="0"/>
              <a:t>using a local</a:t>
            </a:r>
            <a:r>
              <a:rPr lang="en-US" dirty="0"/>
              <a:t> and </a:t>
            </a:r>
            <a:r>
              <a:rPr lang="en-US" b="1" dirty="0"/>
              <a:t>passing by reference.</a:t>
            </a:r>
          </a:p>
          <a:p>
            <a:r>
              <a:rPr lang="en-US" dirty="0"/>
              <a:t>there </a:t>
            </a:r>
            <a:r>
              <a:rPr lang="en-US" i="1" dirty="0"/>
              <a:t>are</a:t>
            </a:r>
            <a:r>
              <a:rPr lang="en-US" dirty="0"/>
              <a:t> legitimate uses for them, but</a:t>
            </a:r>
            <a:r>
              <a:rPr lang="mr-IN" dirty="0"/>
              <a:t>…</a:t>
            </a:r>
            <a:endParaRPr lang="en-US" dirty="0"/>
          </a:p>
          <a:p>
            <a:pPr lvl="1"/>
            <a:r>
              <a:rPr lang="en-US" dirty="0"/>
              <a:t>unless you are being </a:t>
            </a:r>
            <a:r>
              <a:rPr lang="en-US" i="1" dirty="0"/>
              <a:t>forced</a:t>
            </a:r>
            <a:r>
              <a:rPr lang="en-US" dirty="0"/>
              <a:t> to use them</a:t>
            </a:r>
            <a:r>
              <a:rPr lang="mr-IN" dirty="0"/>
              <a:t>…</a:t>
            </a:r>
            <a:endParaRPr lang="en-US" dirty="0"/>
          </a:p>
          <a:p>
            <a:pPr lvl="2"/>
            <a:r>
              <a:rPr lang="en-US" b="1" dirty="0"/>
              <a:t>avoid them.</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17</a:t>
            </a:fld>
            <a:endParaRPr lang="en-US"/>
          </a:p>
        </p:txBody>
      </p:sp>
    </p:spTree>
    <p:extLst>
      <p:ext uri="{BB962C8B-B14F-4D97-AF65-F5344CB8AC3E}">
        <p14:creationId xmlns:p14="http://schemas.microsoft.com/office/powerpoint/2010/main" val="4248348467"/>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Homestead (animated)</a:t>
            </a:r>
          </a:p>
        </p:txBody>
      </p:sp>
      <p:sp>
        <p:nvSpPr>
          <p:cNvPr id="3" name="Content Placeholder 2"/>
          <p:cNvSpPr>
            <a:spLocks noGrp="1"/>
          </p:cNvSpPr>
          <p:nvPr>
            <p:ph idx="1"/>
          </p:nvPr>
        </p:nvSpPr>
        <p:spPr>
          <a:xfrm>
            <a:off x="152400" y="495301"/>
            <a:ext cx="8610600" cy="1523999"/>
          </a:xfrm>
        </p:spPr>
        <p:txBody>
          <a:bodyPr/>
          <a:lstStyle/>
          <a:p>
            <a:r>
              <a:rPr lang="en-US" dirty="0"/>
              <a:t>every variable takes up space </a:t>
            </a:r>
            <a:r>
              <a:rPr lang="en-US" b="1" dirty="0"/>
              <a:t>in memory</a:t>
            </a:r>
          </a:p>
          <a:p>
            <a:r>
              <a:rPr lang="en-US" dirty="0"/>
              <a:t>memory is </a:t>
            </a:r>
            <a:r>
              <a:rPr lang="en-US" b="1" dirty="0"/>
              <a:t>limited, </a:t>
            </a:r>
            <a:r>
              <a:rPr lang="en-US" dirty="0"/>
              <a:t>and the "land" must be "bought and sold."</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graphicFrame>
        <p:nvGraphicFramePr>
          <p:cNvPr id="4" name="Table 3">
            <a:extLst>
              <a:ext uri="{FF2B5EF4-FFF2-40B4-BE49-F238E27FC236}">
                <a16:creationId xmlns:a16="http://schemas.microsoft.com/office/drawing/2014/main" id="{1EFD1F66-91E6-1743-986C-9D3FABF15AE2}"/>
              </a:ext>
            </a:extLst>
          </p:cNvPr>
          <p:cNvGraphicFramePr>
            <a:graphicFrameLocks noGrp="1"/>
          </p:cNvGraphicFramePr>
          <p:nvPr>
            <p:extLst>
              <p:ext uri="{D42A27DB-BD31-4B8C-83A1-F6EECF244321}">
                <p14:modId xmlns:p14="http://schemas.microsoft.com/office/powerpoint/2010/main" val="944704835"/>
              </p:ext>
            </p:extLst>
          </p:nvPr>
        </p:nvGraphicFramePr>
        <p:xfrm>
          <a:off x="190500" y="1409109"/>
          <a:ext cx="8763000" cy="416495"/>
        </p:xfrm>
        <a:graphic>
          <a:graphicData uri="http://schemas.openxmlformats.org/drawingml/2006/table">
            <a:tbl>
              <a:tblPr bandRow="1">
                <a:tableStyleId>{073A0DAA-6AF3-43AB-8588-CEC1D06C72B9}</a:tableStyleId>
              </a:tblPr>
              <a:tblGrid>
                <a:gridCol w="365125">
                  <a:extLst>
                    <a:ext uri="{9D8B030D-6E8A-4147-A177-3AD203B41FA5}">
                      <a16:colId xmlns:a16="http://schemas.microsoft.com/office/drawing/2014/main" val="3120154133"/>
                    </a:ext>
                  </a:extLst>
                </a:gridCol>
                <a:gridCol w="365125">
                  <a:extLst>
                    <a:ext uri="{9D8B030D-6E8A-4147-A177-3AD203B41FA5}">
                      <a16:colId xmlns:a16="http://schemas.microsoft.com/office/drawing/2014/main" val="1059693027"/>
                    </a:ext>
                  </a:extLst>
                </a:gridCol>
                <a:gridCol w="365125">
                  <a:extLst>
                    <a:ext uri="{9D8B030D-6E8A-4147-A177-3AD203B41FA5}">
                      <a16:colId xmlns:a16="http://schemas.microsoft.com/office/drawing/2014/main" val="2884313776"/>
                    </a:ext>
                  </a:extLst>
                </a:gridCol>
                <a:gridCol w="365125">
                  <a:extLst>
                    <a:ext uri="{9D8B030D-6E8A-4147-A177-3AD203B41FA5}">
                      <a16:colId xmlns:a16="http://schemas.microsoft.com/office/drawing/2014/main" val="147707734"/>
                    </a:ext>
                  </a:extLst>
                </a:gridCol>
                <a:gridCol w="365125">
                  <a:extLst>
                    <a:ext uri="{9D8B030D-6E8A-4147-A177-3AD203B41FA5}">
                      <a16:colId xmlns:a16="http://schemas.microsoft.com/office/drawing/2014/main" val="2882428288"/>
                    </a:ext>
                  </a:extLst>
                </a:gridCol>
                <a:gridCol w="365125">
                  <a:extLst>
                    <a:ext uri="{9D8B030D-6E8A-4147-A177-3AD203B41FA5}">
                      <a16:colId xmlns:a16="http://schemas.microsoft.com/office/drawing/2014/main" val="519355701"/>
                    </a:ext>
                  </a:extLst>
                </a:gridCol>
                <a:gridCol w="365125">
                  <a:extLst>
                    <a:ext uri="{9D8B030D-6E8A-4147-A177-3AD203B41FA5}">
                      <a16:colId xmlns:a16="http://schemas.microsoft.com/office/drawing/2014/main" val="864746333"/>
                    </a:ext>
                  </a:extLst>
                </a:gridCol>
                <a:gridCol w="365125">
                  <a:extLst>
                    <a:ext uri="{9D8B030D-6E8A-4147-A177-3AD203B41FA5}">
                      <a16:colId xmlns:a16="http://schemas.microsoft.com/office/drawing/2014/main" val="69883741"/>
                    </a:ext>
                  </a:extLst>
                </a:gridCol>
                <a:gridCol w="365125">
                  <a:extLst>
                    <a:ext uri="{9D8B030D-6E8A-4147-A177-3AD203B41FA5}">
                      <a16:colId xmlns:a16="http://schemas.microsoft.com/office/drawing/2014/main" val="282491733"/>
                    </a:ext>
                  </a:extLst>
                </a:gridCol>
                <a:gridCol w="365125">
                  <a:extLst>
                    <a:ext uri="{9D8B030D-6E8A-4147-A177-3AD203B41FA5}">
                      <a16:colId xmlns:a16="http://schemas.microsoft.com/office/drawing/2014/main" val="2828962181"/>
                    </a:ext>
                  </a:extLst>
                </a:gridCol>
                <a:gridCol w="365125">
                  <a:extLst>
                    <a:ext uri="{9D8B030D-6E8A-4147-A177-3AD203B41FA5}">
                      <a16:colId xmlns:a16="http://schemas.microsoft.com/office/drawing/2014/main" val="2241829626"/>
                    </a:ext>
                  </a:extLst>
                </a:gridCol>
                <a:gridCol w="365125">
                  <a:extLst>
                    <a:ext uri="{9D8B030D-6E8A-4147-A177-3AD203B41FA5}">
                      <a16:colId xmlns:a16="http://schemas.microsoft.com/office/drawing/2014/main" val="420795541"/>
                    </a:ext>
                  </a:extLst>
                </a:gridCol>
                <a:gridCol w="365125">
                  <a:extLst>
                    <a:ext uri="{9D8B030D-6E8A-4147-A177-3AD203B41FA5}">
                      <a16:colId xmlns:a16="http://schemas.microsoft.com/office/drawing/2014/main" val="4210569470"/>
                    </a:ext>
                  </a:extLst>
                </a:gridCol>
                <a:gridCol w="365125">
                  <a:extLst>
                    <a:ext uri="{9D8B030D-6E8A-4147-A177-3AD203B41FA5}">
                      <a16:colId xmlns:a16="http://schemas.microsoft.com/office/drawing/2014/main" val="782463963"/>
                    </a:ext>
                  </a:extLst>
                </a:gridCol>
                <a:gridCol w="365125">
                  <a:extLst>
                    <a:ext uri="{9D8B030D-6E8A-4147-A177-3AD203B41FA5}">
                      <a16:colId xmlns:a16="http://schemas.microsoft.com/office/drawing/2014/main" val="1002268155"/>
                    </a:ext>
                  </a:extLst>
                </a:gridCol>
                <a:gridCol w="365125">
                  <a:extLst>
                    <a:ext uri="{9D8B030D-6E8A-4147-A177-3AD203B41FA5}">
                      <a16:colId xmlns:a16="http://schemas.microsoft.com/office/drawing/2014/main" val="3056452265"/>
                    </a:ext>
                  </a:extLst>
                </a:gridCol>
                <a:gridCol w="365125">
                  <a:extLst>
                    <a:ext uri="{9D8B030D-6E8A-4147-A177-3AD203B41FA5}">
                      <a16:colId xmlns:a16="http://schemas.microsoft.com/office/drawing/2014/main" val="1206307180"/>
                    </a:ext>
                  </a:extLst>
                </a:gridCol>
                <a:gridCol w="365125">
                  <a:extLst>
                    <a:ext uri="{9D8B030D-6E8A-4147-A177-3AD203B41FA5}">
                      <a16:colId xmlns:a16="http://schemas.microsoft.com/office/drawing/2014/main" val="3069519153"/>
                    </a:ext>
                  </a:extLst>
                </a:gridCol>
                <a:gridCol w="365125">
                  <a:extLst>
                    <a:ext uri="{9D8B030D-6E8A-4147-A177-3AD203B41FA5}">
                      <a16:colId xmlns:a16="http://schemas.microsoft.com/office/drawing/2014/main" val="1264400791"/>
                    </a:ext>
                  </a:extLst>
                </a:gridCol>
                <a:gridCol w="365125">
                  <a:extLst>
                    <a:ext uri="{9D8B030D-6E8A-4147-A177-3AD203B41FA5}">
                      <a16:colId xmlns:a16="http://schemas.microsoft.com/office/drawing/2014/main" val="3203232332"/>
                    </a:ext>
                  </a:extLst>
                </a:gridCol>
                <a:gridCol w="365125">
                  <a:extLst>
                    <a:ext uri="{9D8B030D-6E8A-4147-A177-3AD203B41FA5}">
                      <a16:colId xmlns:a16="http://schemas.microsoft.com/office/drawing/2014/main" val="2842023172"/>
                    </a:ext>
                  </a:extLst>
                </a:gridCol>
                <a:gridCol w="365125">
                  <a:extLst>
                    <a:ext uri="{9D8B030D-6E8A-4147-A177-3AD203B41FA5}">
                      <a16:colId xmlns:a16="http://schemas.microsoft.com/office/drawing/2014/main" val="2107116291"/>
                    </a:ext>
                  </a:extLst>
                </a:gridCol>
                <a:gridCol w="365125">
                  <a:extLst>
                    <a:ext uri="{9D8B030D-6E8A-4147-A177-3AD203B41FA5}">
                      <a16:colId xmlns:a16="http://schemas.microsoft.com/office/drawing/2014/main" val="921314121"/>
                    </a:ext>
                  </a:extLst>
                </a:gridCol>
                <a:gridCol w="365125">
                  <a:extLst>
                    <a:ext uri="{9D8B030D-6E8A-4147-A177-3AD203B41FA5}">
                      <a16:colId xmlns:a16="http://schemas.microsoft.com/office/drawing/2014/main" val="4121447363"/>
                    </a:ext>
                  </a:extLst>
                </a:gridCol>
              </a:tblGrid>
              <a:tr h="416495">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94744433"/>
                  </a:ext>
                </a:extLst>
              </a:tr>
            </a:tbl>
          </a:graphicData>
        </a:graphic>
      </p:graphicFrame>
      <p:graphicFrame>
        <p:nvGraphicFramePr>
          <p:cNvPr id="7" name="Table 6">
            <a:extLst>
              <a:ext uri="{FF2B5EF4-FFF2-40B4-BE49-F238E27FC236}">
                <a16:creationId xmlns:a16="http://schemas.microsoft.com/office/drawing/2014/main" id="{0D8EC8F0-C8EF-4141-9F4A-99D882B2C902}"/>
              </a:ext>
            </a:extLst>
          </p:cNvPr>
          <p:cNvGraphicFramePr>
            <a:graphicFrameLocks noGrp="1"/>
          </p:cNvGraphicFramePr>
          <p:nvPr>
            <p:extLst>
              <p:ext uri="{D42A27DB-BD31-4B8C-83A1-F6EECF244321}">
                <p14:modId xmlns:p14="http://schemas.microsoft.com/office/powerpoint/2010/main" val="1586003301"/>
              </p:ext>
            </p:extLst>
          </p:nvPr>
        </p:nvGraphicFramePr>
        <p:xfrm>
          <a:off x="190500" y="1409109"/>
          <a:ext cx="1460500" cy="416495"/>
        </p:xfrm>
        <a:graphic>
          <a:graphicData uri="http://schemas.openxmlformats.org/drawingml/2006/table">
            <a:tbl>
              <a:tblPr bandRow="1">
                <a:tableStyleId>{073A0DAA-6AF3-43AB-8588-CEC1D06C72B9}</a:tableStyleId>
              </a:tblPr>
              <a:tblGrid>
                <a:gridCol w="365125">
                  <a:extLst>
                    <a:ext uri="{9D8B030D-6E8A-4147-A177-3AD203B41FA5}">
                      <a16:colId xmlns:a16="http://schemas.microsoft.com/office/drawing/2014/main" val="3120154133"/>
                    </a:ext>
                  </a:extLst>
                </a:gridCol>
                <a:gridCol w="365125">
                  <a:extLst>
                    <a:ext uri="{9D8B030D-6E8A-4147-A177-3AD203B41FA5}">
                      <a16:colId xmlns:a16="http://schemas.microsoft.com/office/drawing/2014/main" val="1059693027"/>
                    </a:ext>
                  </a:extLst>
                </a:gridCol>
                <a:gridCol w="365125">
                  <a:extLst>
                    <a:ext uri="{9D8B030D-6E8A-4147-A177-3AD203B41FA5}">
                      <a16:colId xmlns:a16="http://schemas.microsoft.com/office/drawing/2014/main" val="2884313776"/>
                    </a:ext>
                  </a:extLst>
                </a:gridCol>
                <a:gridCol w="365125">
                  <a:extLst>
                    <a:ext uri="{9D8B030D-6E8A-4147-A177-3AD203B41FA5}">
                      <a16:colId xmlns:a16="http://schemas.microsoft.com/office/drawing/2014/main" val="147707734"/>
                    </a:ext>
                  </a:extLst>
                </a:gridCol>
              </a:tblGrid>
              <a:tr h="416495">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4194744433"/>
                  </a:ext>
                </a:extLst>
              </a:tr>
            </a:tbl>
          </a:graphicData>
        </a:graphic>
      </p:graphicFrame>
      <p:graphicFrame>
        <p:nvGraphicFramePr>
          <p:cNvPr id="8" name="Table 7">
            <a:extLst>
              <a:ext uri="{FF2B5EF4-FFF2-40B4-BE49-F238E27FC236}">
                <a16:creationId xmlns:a16="http://schemas.microsoft.com/office/drawing/2014/main" id="{060CD98E-12AE-D94C-9B66-B653FB239A48}"/>
              </a:ext>
            </a:extLst>
          </p:cNvPr>
          <p:cNvGraphicFramePr>
            <a:graphicFrameLocks noGrp="1"/>
          </p:cNvGraphicFramePr>
          <p:nvPr>
            <p:extLst>
              <p:ext uri="{D42A27DB-BD31-4B8C-83A1-F6EECF244321}">
                <p14:modId xmlns:p14="http://schemas.microsoft.com/office/powerpoint/2010/main" val="3949896537"/>
              </p:ext>
            </p:extLst>
          </p:nvPr>
        </p:nvGraphicFramePr>
        <p:xfrm>
          <a:off x="4566920" y="1409109"/>
          <a:ext cx="1460500" cy="416495"/>
        </p:xfrm>
        <a:graphic>
          <a:graphicData uri="http://schemas.openxmlformats.org/drawingml/2006/table">
            <a:tbl>
              <a:tblPr bandRow="1">
                <a:tableStyleId>{073A0DAA-6AF3-43AB-8588-CEC1D06C72B9}</a:tableStyleId>
              </a:tblPr>
              <a:tblGrid>
                <a:gridCol w="365125">
                  <a:extLst>
                    <a:ext uri="{9D8B030D-6E8A-4147-A177-3AD203B41FA5}">
                      <a16:colId xmlns:a16="http://schemas.microsoft.com/office/drawing/2014/main" val="3120154133"/>
                    </a:ext>
                  </a:extLst>
                </a:gridCol>
                <a:gridCol w="365125">
                  <a:extLst>
                    <a:ext uri="{9D8B030D-6E8A-4147-A177-3AD203B41FA5}">
                      <a16:colId xmlns:a16="http://schemas.microsoft.com/office/drawing/2014/main" val="1059693027"/>
                    </a:ext>
                  </a:extLst>
                </a:gridCol>
                <a:gridCol w="365125">
                  <a:extLst>
                    <a:ext uri="{9D8B030D-6E8A-4147-A177-3AD203B41FA5}">
                      <a16:colId xmlns:a16="http://schemas.microsoft.com/office/drawing/2014/main" val="2884313776"/>
                    </a:ext>
                  </a:extLst>
                </a:gridCol>
                <a:gridCol w="365125">
                  <a:extLst>
                    <a:ext uri="{9D8B030D-6E8A-4147-A177-3AD203B41FA5}">
                      <a16:colId xmlns:a16="http://schemas.microsoft.com/office/drawing/2014/main" val="147707734"/>
                    </a:ext>
                  </a:extLst>
                </a:gridCol>
              </a:tblGrid>
              <a:tr h="416495">
                <a:tc>
                  <a:txBody>
                    <a:bodyPr/>
                    <a:lstStyle/>
                    <a:p>
                      <a:endParaRPr lang="en-US" dirty="0"/>
                    </a:p>
                  </a:txBody>
                  <a:tcPr>
                    <a:solidFill>
                      <a:srgbClr val="0070C0"/>
                    </a:solidFill>
                  </a:tcPr>
                </a:tc>
                <a:tc>
                  <a:txBody>
                    <a:bodyPr/>
                    <a:lstStyle/>
                    <a:p>
                      <a:endParaRPr lang="en-US" dirty="0"/>
                    </a:p>
                  </a:txBody>
                  <a:tcPr>
                    <a:solidFill>
                      <a:srgbClr val="0070C0"/>
                    </a:solidFill>
                  </a:tcPr>
                </a:tc>
                <a:tc>
                  <a:txBody>
                    <a:bodyPr/>
                    <a:lstStyle/>
                    <a:p>
                      <a:endParaRPr lang="en-US" dirty="0"/>
                    </a:p>
                  </a:txBody>
                  <a:tcPr>
                    <a:solidFill>
                      <a:srgbClr val="0070C0"/>
                    </a:solidFill>
                  </a:tcPr>
                </a:tc>
                <a:tc>
                  <a:txBody>
                    <a:bodyPr/>
                    <a:lstStyle/>
                    <a:p>
                      <a:endParaRPr lang="en-US" dirty="0"/>
                    </a:p>
                  </a:txBody>
                  <a:tcPr>
                    <a:solidFill>
                      <a:srgbClr val="0070C0"/>
                    </a:solidFill>
                  </a:tcPr>
                </a:tc>
                <a:extLst>
                  <a:ext uri="{0D108BD9-81ED-4DB2-BD59-A6C34878D82A}">
                    <a16:rowId xmlns:a16="http://schemas.microsoft.com/office/drawing/2014/main" val="4194744433"/>
                  </a:ext>
                </a:extLst>
              </a:tr>
            </a:tbl>
          </a:graphicData>
        </a:graphic>
      </p:graphicFrame>
      <p:graphicFrame>
        <p:nvGraphicFramePr>
          <p:cNvPr id="9" name="Table 8">
            <a:extLst>
              <a:ext uri="{FF2B5EF4-FFF2-40B4-BE49-F238E27FC236}">
                <a16:creationId xmlns:a16="http://schemas.microsoft.com/office/drawing/2014/main" id="{82A7BE14-56AB-2242-9E08-4F8C52EFEA3A}"/>
              </a:ext>
            </a:extLst>
          </p:cNvPr>
          <p:cNvGraphicFramePr>
            <a:graphicFrameLocks noGrp="1"/>
          </p:cNvGraphicFramePr>
          <p:nvPr>
            <p:extLst>
              <p:ext uri="{D42A27DB-BD31-4B8C-83A1-F6EECF244321}">
                <p14:modId xmlns:p14="http://schemas.microsoft.com/office/powerpoint/2010/main" val="1381347473"/>
              </p:ext>
            </p:extLst>
          </p:nvPr>
        </p:nvGraphicFramePr>
        <p:xfrm>
          <a:off x="1651000" y="1409109"/>
          <a:ext cx="2921000" cy="416495"/>
        </p:xfrm>
        <a:graphic>
          <a:graphicData uri="http://schemas.openxmlformats.org/drawingml/2006/table">
            <a:tbl>
              <a:tblPr bandRow="1">
                <a:tableStyleId>{073A0DAA-6AF3-43AB-8588-CEC1D06C72B9}</a:tableStyleId>
              </a:tblPr>
              <a:tblGrid>
                <a:gridCol w="365125">
                  <a:extLst>
                    <a:ext uri="{9D8B030D-6E8A-4147-A177-3AD203B41FA5}">
                      <a16:colId xmlns:a16="http://schemas.microsoft.com/office/drawing/2014/main" val="3120154133"/>
                    </a:ext>
                  </a:extLst>
                </a:gridCol>
                <a:gridCol w="365125">
                  <a:extLst>
                    <a:ext uri="{9D8B030D-6E8A-4147-A177-3AD203B41FA5}">
                      <a16:colId xmlns:a16="http://schemas.microsoft.com/office/drawing/2014/main" val="1059693027"/>
                    </a:ext>
                  </a:extLst>
                </a:gridCol>
                <a:gridCol w="365125">
                  <a:extLst>
                    <a:ext uri="{9D8B030D-6E8A-4147-A177-3AD203B41FA5}">
                      <a16:colId xmlns:a16="http://schemas.microsoft.com/office/drawing/2014/main" val="2884313776"/>
                    </a:ext>
                  </a:extLst>
                </a:gridCol>
                <a:gridCol w="365125">
                  <a:extLst>
                    <a:ext uri="{9D8B030D-6E8A-4147-A177-3AD203B41FA5}">
                      <a16:colId xmlns:a16="http://schemas.microsoft.com/office/drawing/2014/main" val="147707734"/>
                    </a:ext>
                  </a:extLst>
                </a:gridCol>
                <a:gridCol w="365125">
                  <a:extLst>
                    <a:ext uri="{9D8B030D-6E8A-4147-A177-3AD203B41FA5}">
                      <a16:colId xmlns:a16="http://schemas.microsoft.com/office/drawing/2014/main" val="2882428288"/>
                    </a:ext>
                  </a:extLst>
                </a:gridCol>
                <a:gridCol w="365125">
                  <a:extLst>
                    <a:ext uri="{9D8B030D-6E8A-4147-A177-3AD203B41FA5}">
                      <a16:colId xmlns:a16="http://schemas.microsoft.com/office/drawing/2014/main" val="519355701"/>
                    </a:ext>
                  </a:extLst>
                </a:gridCol>
                <a:gridCol w="365125">
                  <a:extLst>
                    <a:ext uri="{9D8B030D-6E8A-4147-A177-3AD203B41FA5}">
                      <a16:colId xmlns:a16="http://schemas.microsoft.com/office/drawing/2014/main" val="864746333"/>
                    </a:ext>
                  </a:extLst>
                </a:gridCol>
                <a:gridCol w="365125">
                  <a:extLst>
                    <a:ext uri="{9D8B030D-6E8A-4147-A177-3AD203B41FA5}">
                      <a16:colId xmlns:a16="http://schemas.microsoft.com/office/drawing/2014/main" val="69883741"/>
                    </a:ext>
                  </a:extLst>
                </a:gridCol>
              </a:tblGrid>
              <a:tr h="416495">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tc>
                  <a:txBody>
                    <a:bodyPr/>
                    <a:lstStyle/>
                    <a:p>
                      <a:endParaRPr lang="en-US" dirty="0"/>
                    </a:p>
                  </a:txBody>
                  <a:tcPr>
                    <a:solidFill>
                      <a:srgbClr val="00B050"/>
                    </a:solidFill>
                  </a:tcPr>
                </a:tc>
                <a:extLst>
                  <a:ext uri="{0D108BD9-81ED-4DB2-BD59-A6C34878D82A}">
                    <a16:rowId xmlns:a16="http://schemas.microsoft.com/office/drawing/2014/main" val="4194744433"/>
                  </a:ext>
                </a:extLst>
              </a:tr>
            </a:tbl>
          </a:graphicData>
        </a:graphic>
      </p:graphicFrame>
      <p:grpSp>
        <p:nvGrpSpPr>
          <p:cNvPr id="16" name="Group 15">
            <a:extLst>
              <a:ext uri="{FF2B5EF4-FFF2-40B4-BE49-F238E27FC236}">
                <a16:creationId xmlns:a16="http://schemas.microsoft.com/office/drawing/2014/main" id="{8C31972A-1EB0-2B41-9CEE-2E2DBC92C92E}"/>
              </a:ext>
            </a:extLst>
          </p:cNvPr>
          <p:cNvGrpSpPr/>
          <p:nvPr/>
        </p:nvGrpSpPr>
        <p:grpSpPr>
          <a:xfrm>
            <a:off x="190500" y="1807824"/>
            <a:ext cx="1460500" cy="887116"/>
            <a:chOff x="190500" y="2458719"/>
            <a:chExt cx="1460500" cy="887116"/>
          </a:xfrm>
        </p:grpSpPr>
        <p:sp>
          <p:nvSpPr>
            <p:cNvPr id="10" name="Left Brace 9">
              <a:extLst>
                <a:ext uri="{FF2B5EF4-FFF2-40B4-BE49-F238E27FC236}">
                  <a16:creationId xmlns:a16="http://schemas.microsoft.com/office/drawing/2014/main" id="{4B134C7E-1DC8-574B-ADB3-FDF19304F498}"/>
                </a:ext>
              </a:extLst>
            </p:cNvPr>
            <p:cNvSpPr/>
            <p:nvPr/>
          </p:nvSpPr>
          <p:spPr>
            <a:xfrm rot="16200000">
              <a:off x="721359" y="1927860"/>
              <a:ext cx="398781" cy="1460500"/>
            </a:xfrm>
            <a:prstGeom prst="leftBrace">
              <a:avLst>
                <a:gd name="adj1" fmla="val 2928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a:extLst>
                <a:ext uri="{FF2B5EF4-FFF2-40B4-BE49-F238E27FC236}">
                  <a16:creationId xmlns:a16="http://schemas.microsoft.com/office/drawing/2014/main" id="{A2BDDF69-BCBA-7F4E-992E-803BB7927409}"/>
                </a:ext>
              </a:extLst>
            </p:cNvPr>
            <p:cNvSpPr txBox="1"/>
            <p:nvPr/>
          </p:nvSpPr>
          <p:spPr>
            <a:xfrm>
              <a:off x="403620" y="2884170"/>
              <a:ext cx="1034257" cy="461665"/>
            </a:xfrm>
            <a:prstGeom prst="rect">
              <a:avLst/>
            </a:prstGeom>
            <a:noFill/>
          </p:spPr>
          <p:txBody>
            <a:bodyPr wrap="none" rtlCol="0">
              <a:spAutoFit/>
            </a:bodyPr>
            <a:lstStyle/>
            <a:p>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x</a:t>
              </a:r>
            </a:p>
          </p:txBody>
        </p:sp>
      </p:grpSp>
      <p:grpSp>
        <p:nvGrpSpPr>
          <p:cNvPr id="17" name="Group 16">
            <a:extLst>
              <a:ext uri="{FF2B5EF4-FFF2-40B4-BE49-F238E27FC236}">
                <a16:creationId xmlns:a16="http://schemas.microsoft.com/office/drawing/2014/main" id="{7202FBE9-FEA2-A04C-9A1A-8017E1AD4B12}"/>
              </a:ext>
            </a:extLst>
          </p:cNvPr>
          <p:cNvGrpSpPr/>
          <p:nvPr/>
        </p:nvGrpSpPr>
        <p:grpSpPr>
          <a:xfrm>
            <a:off x="1648460" y="1816715"/>
            <a:ext cx="2918461" cy="878226"/>
            <a:chOff x="1648460" y="2467610"/>
            <a:chExt cx="2918461" cy="878226"/>
          </a:xfrm>
        </p:grpSpPr>
        <p:sp>
          <p:nvSpPr>
            <p:cNvPr id="11" name="Left Brace 10">
              <a:extLst>
                <a:ext uri="{FF2B5EF4-FFF2-40B4-BE49-F238E27FC236}">
                  <a16:creationId xmlns:a16="http://schemas.microsoft.com/office/drawing/2014/main" id="{2FE3E806-C4B6-8F42-A092-791900A3DF34}"/>
                </a:ext>
              </a:extLst>
            </p:cNvPr>
            <p:cNvSpPr/>
            <p:nvPr/>
          </p:nvSpPr>
          <p:spPr>
            <a:xfrm rot="16200000">
              <a:off x="2908300" y="1207770"/>
              <a:ext cx="398781" cy="2918461"/>
            </a:xfrm>
            <a:prstGeom prst="leftBrace">
              <a:avLst>
                <a:gd name="adj1" fmla="val 29285"/>
                <a:gd name="adj2" fmla="val 50000"/>
              </a:avLst>
            </a:pr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0CF8228D-1A13-0141-AA65-985D12845916}"/>
                </a:ext>
              </a:extLst>
            </p:cNvPr>
            <p:cNvSpPr txBox="1"/>
            <p:nvPr/>
          </p:nvSpPr>
          <p:spPr>
            <a:xfrm>
              <a:off x="2415550" y="2884171"/>
              <a:ext cx="1204176" cy="461665"/>
            </a:xfrm>
            <a:prstGeom prst="rect">
              <a:avLst/>
            </a:prstGeom>
            <a:noFill/>
          </p:spPr>
          <p:txBody>
            <a:bodyPr wrap="none" rtlCol="0">
              <a:spAutoFit/>
            </a:bodyPr>
            <a:lstStyle/>
            <a:p>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p</a:t>
              </a:r>
            </a:p>
          </p:txBody>
        </p:sp>
      </p:grpSp>
      <p:grpSp>
        <p:nvGrpSpPr>
          <p:cNvPr id="18" name="Group 17">
            <a:extLst>
              <a:ext uri="{FF2B5EF4-FFF2-40B4-BE49-F238E27FC236}">
                <a16:creationId xmlns:a16="http://schemas.microsoft.com/office/drawing/2014/main" id="{C5875797-0163-E640-ABB2-4DF9315ABAE8}"/>
              </a:ext>
            </a:extLst>
          </p:cNvPr>
          <p:cNvGrpSpPr/>
          <p:nvPr/>
        </p:nvGrpSpPr>
        <p:grpSpPr>
          <a:xfrm>
            <a:off x="4566920" y="1834493"/>
            <a:ext cx="1460501" cy="870607"/>
            <a:chOff x="4566920" y="2485388"/>
            <a:chExt cx="1460501" cy="870607"/>
          </a:xfrm>
        </p:grpSpPr>
        <p:sp>
          <p:nvSpPr>
            <p:cNvPr id="12" name="Left Brace 11">
              <a:extLst>
                <a:ext uri="{FF2B5EF4-FFF2-40B4-BE49-F238E27FC236}">
                  <a16:creationId xmlns:a16="http://schemas.microsoft.com/office/drawing/2014/main" id="{53D14097-FE35-F54F-BBB2-48CAB890F103}"/>
                </a:ext>
              </a:extLst>
            </p:cNvPr>
            <p:cNvSpPr/>
            <p:nvPr/>
          </p:nvSpPr>
          <p:spPr>
            <a:xfrm rot="16200000">
              <a:off x="5097780" y="1954529"/>
              <a:ext cx="398781" cy="1460500"/>
            </a:xfrm>
            <a:prstGeom prst="leftBrace">
              <a:avLst>
                <a:gd name="adj1" fmla="val 29285"/>
                <a:gd name="adj2" fmla="val 50000"/>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6EF6D570-B892-D545-B011-E3048380B90A}"/>
                </a:ext>
              </a:extLst>
            </p:cNvPr>
            <p:cNvSpPr txBox="1"/>
            <p:nvPr/>
          </p:nvSpPr>
          <p:spPr>
            <a:xfrm>
              <a:off x="4566920" y="2894330"/>
              <a:ext cx="1374094" cy="461665"/>
            </a:xfrm>
            <a:prstGeom prst="rect">
              <a:avLst/>
            </a:prstGeom>
            <a:noFill/>
          </p:spPr>
          <p:txBody>
            <a:bodyPr wrap="none" rtlCol="0">
              <a:spAutoFit/>
            </a:bodyPr>
            <a:lstStyle/>
            <a:p>
              <a:r>
                <a:rPr lang="en-US" sz="2400" b="1" dirty="0">
                  <a:solidFill>
                    <a:srgbClr val="FF0000"/>
                  </a:solidFill>
                  <a:latin typeface="Consolas" panose="020B0609020204030204" pitchFamily="49" charset="0"/>
                  <a:cs typeface="Consolas" panose="020B0609020204030204" pitchFamily="49" charset="0"/>
                </a:rPr>
                <a:t>float</a:t>
              </a:r>
              <a:r>
                <a:rPr lang="en-US" sz="2400" b="1" dirty="0">
                  <a:latin typeface="Consolas" panose="020B0609020204030204" pitchFamily="49" charset="0"/>
                  <a:cs typeface="Consolas" panose="020B0609020204030204" pitchFamily="49" charset="0"/>
                </a:rPr>
                <a:t> f</a:t>
              </a:r>
            </a:p>
          </p:txBody>
        </p:sp>
      </p:grpSp>
      <p:sp>
        <p:nvSpPr>
          <p:cNvPr id="19" name="TextBox 18">
            <a:extLst>
              <a:ext uri="{FF2B5EF4-FFF2-40B4-BE49-F238E27FC236}">
                <a16:creationId xmlns:a16="http://schemas.microsoft.com/office/drawing/2014/main" id="{F19CD1E8-D758-3845-8893-6B09EB87B36B}"/>
              </a:ext>
            </a:extLst>
          </p:cNvPr>
          <p:cNvSpPr txBox="1"/>
          <p:nvPr/>
        </p:nvSpPr>
        <p:spPr>
          <a:xfrm>
            <a:off x="304800" y="2816213"/>
            <a:ext cx="3825240" cy="769441"/>
          </a:xfrm>
          <a:prstGeom prst="rect">
            <a:avLst/>
          </a:prstGeom>
          <a:noFill/>
        </p:spPr>
        <p:txBody>
          <a:bodyPr wrap="square" rtlCol="0">
            <a:spAutoFit/>
          </a:bodyPr>
          <a:lstStyle/>
          <a:p>
            <a:pPr algn="ctr"/>
            <a:r>
              <a:rPr lang="en-US" sz="2200" dirty="0"/>
              <a:t>memory must be </a:t>
            </a:r>
            <a:r>
              <a:rPr lang="en-US" sz="2200" b="1" dirty="0"/>
              <a:t>allocated</a:t>
            </a:r>
            <a:r>
              <a:rPr lang="en-US" sz="2200" i="1" dirty="0"/>
              <a:t>: </a:t>
            </a:r>
            <a:r>
              <a:rPr lang="en-US" sz="2200" dirty="0"/>
              <a:t>reserved for a variable</a:t>
            </a:r>
            <a:endParaRPr lang="en-US" sz="2200" i="1" dirty="0"/>
          </a:p>
        </p:txBody>
      </p:sp>
      <p:sp>
        <p:nvSpPr>
          <p:cNvPr id="20" name="TextBox 19">
            <a:extLst>
              <a:ext uri="{FF2B5EF4-FFF2-40B4-BE49-F238E27FC236}">
                <a16:creationId xmlns:a16="http://schemas.microsoft.com/office/drawing/2014/main" id="{2061F84E-100C-8940-904F-36D20B708A54}"/>
              </a:ext>
            </a:extLst>
          </p:cNvPr>
          <p:cNvSpPr txBox="1"/>
          <p:nvPr/>
        </p:nvSpPr>
        <p:spPr>
          <a:xfrm>
            <a:off x="3657826" y="3145254"/>
            <a:ext cx="5143274" cy="769441"/>
          </a:xfrm>
          <a:prstGeom prst="rect">
            <a:avLst/>
          </a:prstGeom>
          <a:noFill/>
        </p:spPr>
        <p:txBody>
          <a:bodyPr wrap="square" rtlCol="0">
            <a:spAutoFit/>
          </a:bodyPr>
          <a:lstStyle/>
          <a:p>
            <a:pPr algn="ctr"/>
            <a:r>
              <a:rPr lang="en-US" sz="2200" dirty="0"/>
              <a:t>and when no longer needed, </a:t>
            </a:r>
            <a:r>
              <a:rPr lang="en-US" sz="2200" b="1" dirty="0"/>
              <a:t>deallocated</a:t>
            </a:r>
            <a:r>
              <a:rPr lang="en-US" sz="2200" i="1" dirty="0"/>
              <a:t>: </a:t>
            </a:r>
            <a:r>
              <a:rPr lang="en-US" sz="2200" dirty="0"/>
              <a:t>released for other use</a:t>
            </a:r>
          </a:p>
        </p:txBody>
      </p:sp>
      <p:sp>
        <p:nvSpPr>
          <p:cNvPr id="21" name="TextBox 20">
            <a:extLst>
              <a:ext uri="{FF2B5EF4-FFF2-40B4-BE49-F238E27FC236}">
                <a16:creationId xmlns:a16="http://schemas.microsoft.com/office/drawing/2014/main" id="{23D1B11A-1732-A240-8FA4-4E2EF8D81D5B}"/>
              </a:ext>
            </a:extLst>
          </p:cNvPr>
          <p:cNvSpPr txBox="1"/>
          <p:nvPr/>
        </p:nvSpPr>
        <p:spPr>
          <a:xfrm>
            <a:off x="1995283" y="4099913"/>
            <a:ext cx="5143274" cy="769441"/>
          </a:xfrm>
          <a:prstGeom prst="rect">
            <a:avLst/>
          </a:prstGeom>
          <a:noFill/>
        </p:spPr>
        <p:txBody>
          <a:bodyPr wrap="square" rtlCol="0">
            <a:spAutoFit/>
          </a:bodyPr>
          <a:lstStyle/>
          <a:p>
            <a:pPr algn="ctr"/>
            <a:r>
              <a:rPr lang="en-US" sz="2200" dirty="0"/>
              <a:t>the language handles this process for you, for local and global variables.</a:t>
            </a:r>
          </a:p>
        </p:txBody>
      </p:sp>
    </p:spTree>
    <p:extLst>
      <p:ext uri="{BB962C8B-B14F-4D97-AF65-F5344CB8AC3E}">
        <p14:creationId xmlns:p14="http://schemas.microsoft.com/office/powerpoint/2010/main" val="23796000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8"/>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8"/>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9"/>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0"/>
                                          </p:stCondLst>
                                        </p:cTn>
                                        <p:tgtEl>
                                          <p:spTgt spid="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Lifetime</a:t>
            </a:r>
          </a:p>
        </p:txBody>
      </p:sp>
      <p:sp>
        <p:nvSpPr>
          <p:cNvPr id="3" name="Content Placeholder 2"/>
          <p:cNvSpPr>
            <a:spLocks noGrp="1"/>
          </p:cNvSpPr>
          <p:nvPr>
            <p:ph idx="1"/>
          </p:nvPr>
        </p:nvSpPr>
        <p:spPr>
          <a:xfrm>
            <a:off x="152400" y="495301"/>
            <a:ext cx="8763000" cy="4724399"/>
          </a:xfrm>
        </p:spPr>
        <p:txBody>
          <a:bodyPr/>
          <a:lstStyle/>
          <a:p>
            <a:r>
              <a:rPr lang="en-US" b="1" dirty="0"/>
              <a:t>lifetime</a:t>
            </a:r>
            <a:r>
              <a:rPr lang="en-US" dirty="0"/>
              <a:t> is a little more subtle than scope...</a:t>
            </a:r>
          </a:p>
          <a:p>
            <a:pPr lvl="1"/>
            <a:r>
              <a:rPr lang="en-US" dirty="0">
                <a:solidFill>
                  <a:srgbClr val="FF0000"/>
                </a:solidFill>
              </a:rPr>
              <a:t>lifetime is the time </a:t>
            </a:r>
            <a:r>
              <a:rPr lang="en-US" b="1" dirty="0">
                <a:solidFill>
                  <a:srgbClr val="FF0000"/>
                </a:solidFill>
              </a:rPr>
              <a:t>between</a:t>
            </a:r>
            <a:r>
              <a:rPr lang="en-US" dirty="0">
                <a:solidFill>
                  <a:srgbClr val="FF0000"/>
                </a:solidFill>
              </a:rPr>
              <a:t> </a:t>
            </a:r>
            <a:r>
              <a:rPr lang="en-US" b="1" dirty="0">
                <a:solidFill>
                  <a:srgbClr val="FF0000"/>
                </a:solidFill>
              </a:rPr>
              <a:t>allocation and deallocation.</a:t>
            </a:r>
          </a:p>
          <a:p>
            <a:pPr lvl="1"/>
            <a:r>
              <a:rPr lang="en-US" dirty="0"/>
              <a:t>it's how long a value is "available" or "valid.”</a:t>
            </a:r>
          </a:p>
          <a:p>
            <a:pPr lvl="2"/>
            <a:r>
              <a:rPr lang="en-US" dirty="0"/>
              <a:t>if you try to access a variable after it was deallocated, yeah that memory might still be there, but you have </a:t>
            </a:r>
            <a:r>
              <a:rPr lang="en-US" i="1" dirty="0"/>
              <a:t>no guarantees</a:t>
            </a:r>
            <a:r>
              <a:rPr lang="en-US" dirty="0"/>
              <a:t> on what value it contains!</a:t>
            </a:r>
          </a:p>
          <a:p>
            <a:r>
              <a:rPr lang="en-US" b="1" dirty="0"/>
              <a:t>global variables</a:t>
            </a:r>
            <a:r>
              <a:rPr lang="en-US" dirty="0"/>
              <a:t> last from program start to program exit</a:t>
            </a:r>
          </a:p>
          <a:p>
            <a:r>
              <a:rPr lang="en-US" b="1" dirty="0"/>
              <a:t>local variables' </a:t>
            </a:r>
            <a:r>
              <a:rPr lang="en-US" dirty="0"/>
              <a:t>lifetime starts at their declaration, and ends at the closing brace that encloses them</a:t>
            </a:r>
          </a:p>
          <a:p>
            <a:pPr lvl="1"/>
            <a:r>
              <a:rPr lang="en-US" sz="1600" dirty="0"/>
              <a:t>though the compiler </a:t>
            </a:r>
            <a:r>
              <a:rPr lang="en-US" sz="1600" dirty="0" err="1"/>
              <a:t>kinda</a:t>
            </a:r>
            <a:r>
              <a:rPr lang="en-US" sz="1600" dirty="0"/>
              <a:t> optimizes this and just does one allocation at function start and one at function return</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8115212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 announcements</a:t>
            </a:r>
          </a:p>
        </p:txBody>
      </p:sp>
      <p:sp>
        <p:nvSpPr>
          <p:cNvPr id="3" name="Content Placeholder 2"/>
          <p:cNvSpPr>
            <a:spLocks noGrp="1"/>
          </p:cNvSpPr>
          <p:nvPr>
            <p:ph idx="1"/>
          </p:nvPr>
        </p:nvSpPr>
        <p:spPr/>
        <p:txBody>
          <a:bodyPr/>
          <a:lstStyle/>
          <a:p>
            <a:r>
              <a:rPr lang="en-US" dirty="0"/>
              <a:t>project 1 is out!</a:t>
            </a:r>
          </a:p>
          <a:p>
            <a:r>
              <a:rPr lang="en-US" dirty="0"/>
              <a:t>think of the projects in this course like a Big Lab. they’re not gigantic.</a:t>
            </a:r>
          </a:p>
          <a:p>
            <a:pPr lvl="1"/>
            <a:r>
              <a:rPr lang="en-US" dirty="0"/>
              <a:t>but sometimes they’re just… really, really annoying.</a:t>
            </a:r>
          </a:p>
          <a:p>
            <a:r>
              <a:rPr lang="en-US" dirty="0"/>
              <a:t>btw just curious, how many of you have tried to learn Rust and got discouraged by the lifetime stuff</a:t>
            </a:r>
          </a:p>
          <a:p>
            <a:pPr lvl="1"/>
            <a:r>
              <a:rPr lang="en-US" dirty="0"/>
              <a: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077200" cy="495300"/>
          </a:xfrm>
        </p:spPr>
        <p:txBody>
          <a:bodyPr/>
          <a:lstStyle/>
          <a:p>
            <a:r>
              <a:rPr lang="en-US" dirty="0"/>
              <a:t>You're watching the Lifetime Channel</a:t>
            </a:r>
          </a:p>
        </p:txBody>
      </p:sp>
      <p:sp>
        <p:nvSpPr>
          <p:cNvPr id="3" name="Content Placeholder 2"/>
          <p:cNvSpPr>
            <a:spLocks noGrp="1"/>
          </p:cNvSpPr>
          <p:nvPr>
            <p:ph idx="1"/>
          </p:nvPr>
        </p:nvSpPr>
        <p:spPr>
          <a:xfrm>
            <a:off x="152400" y="495301"/>
            <a:ext cx="3810000" cy="2591859"/>
          </a:xfrm>
        </p:spPr>
        <p:txBody>
          <a:bodyPr>
            <a:normAutofit/>
          </a:bodyPr>
          <a:lstStyle/>
          <a:p>
            <a:pPr marL="0" indent="0">
              <a:buNone/>
            </a:pP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glob = </a:t>
            </a:r>
            <a:r>
              <a:rPr lang="en-US" sz="2400" b="1" dirty="0">
                <a:solidFill>
                  <a:schemeClr val="accent3">
                    <a:lumMod val="50000"/>
                  </a:schemeClr>
                </a:solidFill>
                <a:latin typeface="Consolas" panose="020B0609020204030204" pitchFamily="49" charset="0"/>
                <a:cs typeface="Consolas" panose="020B0609020204030204" pitchFamily="49" charset="0"/>
              </a:rPr>
              <a:t>0x910B</a:t>
            </a:r>
            <a:r>
              <a:rPr lang="en-US" sz="2400" b="1" dirty="0">
                <a:latin typeface="Consolas" panose="020B0609020204030204" pitchFamily="49" charset="0"/>
                <a:cs typeface="Consolas" panose="020B0609020204030204" pitchFamily="49" charset="0"/>
              </a:rPr>
              <a:t>;</a:t>
            </a:r>
          </a:p>
          <a:p>
            <a:pPr marL="0" indent="0">
              <a:buNone/>
            </a:pP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main() {</a:t>
            </a:r>
          </a:p>
          <a:p>
            <a:pPr marL="0" indent="0">
              <a:buNone/>
            </a:pP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m = </a:t>
            </a:r>
            <a:r>
              <a:rPr lang="en-US" sz="2400" b="1" dirty="0">
                <a:solidFill>
                  <a:schemeClr val="accent3">
                    <a:lumMod val="50000"/>
                  </a:schemeClr>
                </a:solidFill>
                <a:latin typeface="Consolas" panose="020B0609020204030204" pitchFamily="49" charset="0"/>
                <a:cs typeface="Consolas" panose="020B0609020204030204" pitchFamily="49" charset="0"/>
              </a:rPr>
              <a:t>10</a:t>
            </a:r>
            <a:r>
              <a:rPr lang="en-US" sz="2400" b="1" dirty="0">
                <a:latin typeface="Consolas" panose="020B0609020204030204" pitchFamily="49" charset="0"/>
                <a:cs typeface="Consolas" panose="020B0609020204030204" pitchFamily="49" charset="0"/>
              </a:rPr>
              <a:t>;</a:t>
            </a:r>
          </a:p>
          <a:p>
            <a:pPr marL="0" indent="0">
              <a:buNone/>
            </a:pP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func</a:t>
            </a:r>
            <a:r>
              <a:rPr lang="en-US" sz="2400" b="1" dirty="0">
                <a:latin typeface="Consolas" panose="020B0609020204030204" pitchFamily="49" charset="0"/>
                <a:cs typeface="Consolas" panose="020B0609020204030204" pitchFamily="49" charset="0"/>
              </a:rPr>
              <a:t>();</a:t>
            </a:r>
          </a:p>
          <a:p>
            <a:pPr marL="0" indent="0">
              <a:buNone/>
            </a:pP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return</a:t>
            </a:r>
            <a:r>
              <a:rPr lang="en-US" sz="2400" b="1" dirty="0">
                <a:latin typeface="Consolas" panose="020B0609020204030204" pitchFamily="49" charset="0"/>
                <a:cs typeface="Consolas" panose="020B0609020204030204" pitchFamily="49" charset="0"/>
              </a:rPr>
              <a:t> </a:t>
            </a:r>
            <a:r>
              <a:rPr lang="en-US" sz="2400" b="1" dirty="0">
                <a:solidFill>
                  <a:schemeClr val="accent3">
                    <a:lumMod val="75000"/>
                  </a:schemeClr>
                </a:solidFill>
                <a:latin typeface="Consolas" panose="020B0609020204030204" pitchFamily="49" charset="0"/>
                <a:cs typeface="Consolas" panose="020B0609020204030204" pitchFamily="49" charset="0"/>
              </a:rPr>
              <a:t>0</a:t>
            </a:r>
            <a:r>
              <a:rPr lang="en-US" sz="2400" b="1" dirty="0">
                <a:latin typeface="Consolas" panose="020B0609020204030204" pitchFamily="49" charset="0"/>
                <a:cs typeface="Consolas" panose="020B0609020204030204" pitchFamily="49" charset="0"/>
              </a:rPr>
              <a:t>;</a:t>
            </a:r>
          </a:p>
          <a:p>
            <a:pPr marL="0" indent="0">
              <a:buNone/>
            </a:pPr>
            <a:r>
              <a:rPr lang="en-US" sz="2400" b="1" dirty="0">
                <a:latin typeface="Consolas" panose="020B0609020204030204" pitchFamily="49" charset="0"/>
                <a:cs typeface="Consolas" panose="020B0609020204030204" pitchFamily="49" charset="0"/>
              </a:rPr>
              <a: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graphicFrame>
        <p:nvGraphicFramePr>
          <p:cNvPr id="7" name="Table 6"/>
          <p:cNvGraphicFramePr>
            <a:graphicFrameLocks noGrp="1"/>
          </p:cNvGraphicFramePr>
          <p:nvPr>
            <p:extLst/>
          </p:nvPr>
        </p:nvGraphicFramePr>
        <p:xfrm>
          <a:off x="457200" y="3397655"/>
          <a:ext cx="8193075" cy="903180"/>
        </p:xfrm>
        <a:graphic>
          <a:graphicData uri="http://schemas.openxmlformats.org/drawingml/2006/table">
            <a:tbl>
              <a:tblPr firstRow="1" bandRow="1">
                <a:tableStyleId>{5C22544A-7EE6-4342-B048-85BDC9FD1C3A}</a:tableStyleId>
              </a:tblPr>
              <a:tblGrid>
                <a:gridCol w="1638615">
                  <a:extLst>
                    <a:ext uri="{9D8B030D-6E8A-4147-A177-3AD203B41FA5}">
                      <a16:colId xmlns:a16="http://schemas.microsoft.com/office/drawing/2014/main" val="2437084766"/>
                    </a:ext>
                  </a:extLst>
                </a:gridCol>
                <a:gridCol w="1638615">
                  <a:extLst>
                    <a:ext uri="{9D8B030D-6E8A-4147-A177-3AD203B41FA5}">
                      <a16:colId xmlns:a16="http://schemas.microsoft.com/office/drawing/2014/main" val="1361286464"/>
                    </a:ext>
                  </a:extLst>
                </a:gridCol>
                <a:gridCol w="1638615">
                  <a:extLst>
                    <a:ext uri="{9D8B030D-6E8A-4147-A177-3AD203B41FA5}">
                      <a16:colId xmlns:a16="http://schemas.microsoft.com/office/drawing/2014/main" val="848748361"/>
                    </a:ext>
                  </a:extLst>
                </a:gridCol>
                <a:gridCol w="1638615">
                  <a:extLst>
                    <a:ext uri="{9D8B030D-6E8A-4147-A177-3AD203B41FA5}">
                      <a16:colId xmlns:a16="http://schemas.microsoft.com/office/drawing/2014/main" val="2576730676"/>
                    </a:ext>
                  </a:extLst>
                </a:gridCol>
                <a:gridCol w="1638615">
                  <a:extLst>
                    <a:ext uri="{9D8B030D-6E8A-4147-A177-3AD203B41FA5}">
                      <a16:colId xmlns:a16="http://schemas.microsoft.com/office/drawing/2014/main" val="700170396"/>
                    </a:ext>
                  </a:extLst>
                </a:gridCol>
              </a:tblGrid>
              <a:tr h="903180">
                <a:tc>
                  <a:txBody>
                    <a:bodyPr/>
                    <a:lstStyle/>
                    <a:p>
                      <a:pPr algn="ctr"/>
                      <a:r>
                        <a:rPr lang="en-US" sz="2000" dirty="0"/>
                        <a:t>(starting)</a:t>
                      </a:r>
                    </a:p>
                  </a:txBody>
                  <a:tcPr anchor="ctr"/>
                </a:tc>
                <a:tc>
                  <a:txBody>
                    <a:bodyPr/>
                    <a:lstStyle/>
                    <a:p>
                      <a:pPr algn="ctr"/>
                      <a:r>
                        <a:rPr lang="en-US" sz="2000" dirty="0"/>
                        <a:t>main running</a:t>
                      </a:r>
                    </a:p>
                  </a:txBody>
                  <a:tcPr anchor="ctr"/>
                </a:tc>
                <a:tc>
                  <a:txBody>
                    <a:bodyPr/>
                    <a:lstStyle/>
                    <a:p>
                      <a:pPr algn="ctr"/>
                      <a:r>
                        <a:rPr lang="en-US" sz="2000" dirty="0" err="1"/>
                        <a:t>func</a:t>
                      </a:r>
                      <a:r>
                        <a:rPr lang="en-US" sz="2000" dirty="0"/>
                        <a:t> running</a:t>
                      </a:r>
                    </a:p>
                  </a:txBody>
                  <a:tcPr anchor="ctr"/>
                </a:tc>
                <a:tc>
                  <a:txBody>
                    <a:bodyPr/>
                    <a:lstStyle/>
                    <a:p>
                      <a:pPr algn="ctr"/>
                      <a:r>
                        <a:rPr lang="en-US" sz="2000" dirty="0"/>
                        <a:t>main running</a:t>
                      </a:r>
                    </a:p>
                  </a:txBody>
                  <a:tcPr anchor="ctr"/>
                </a:tc>
                <a:tc>
                  <a:txBody>
                    <a:bodyPr/>
                    <a:lstStyle/>
                    <a:p>
                      <a:pPr algn="ctr"/>
                      <a:r>
                        <a:rPr lang="en-US" sz="2000" dirty="0"/>
                        <a:t>(exiting)</a:t>
                      </a:r>
                    </a:p>
                  </a:txBody>
                  <a:tcPr anchor="ctr"/>
                </a:tc>
                <a:extLst>
                  <a:ext uri="{0D108BD9-81ED-4DB2-BD59-A6C34878D82A}">
                    <a16:rowId xmlns:a16="http://schemas.microsoft.com/office/drawing/2014/main" val="973698483"/>
                  </a:ext>
                </a:extLst>
              </a:tr>
            </a:tbl>
          </a:graphicData>
        </a:graphic>
      </p:graphicFrame>
      <p:sp>
        <p:nvSpPr>
          <p:cNvPr id="8" name="Content Placeholder 2"/>
          <p:cNvSpPr txBox="1">
            <a:spLocks/>
          </p:cNvSpPr>
          <p:nvPr/>
        </p:nvSpPr>
        <p:spPr>
          <a:xfrm>
            <a:off x="3886200" y="493123"/>
            <a:ext cx="3810000" cy="1216911"/>
          </a:xfrm>
          <a:prstGeom prst="rect">
            <a:avLst/>
          </a:prstGeom>
        </p:spPr>
        <p:txBody>
          <a:bodyPr vert="horz" lIns="91440" tIns="45720" rIns="91440" bIns="45720" rtlCol="0">
            <a:normAutofit/>
          </a:bodyPr>
          <a:lstStyle>
            <a:lvl1pPr marL="257175" indent="-257175" algn="l" defTabSz="822960" rtl="0" eaLnBrk="1" latinLnBrk="0" hangingPunct="1">
              <a:spcBef>
                <a:spcPts val="0"/>
              </a:spcBef>
              <a:buSzPct val="100000"/>
              <a:buFont typeface="Trebuchet MS" pitchFamily="34" charset="0"/>
              <a:buChar char="●"/>
              <a:defRPr sz="2200" kern="1200">
                <a:solidFill>
                  <a:schemeClr val="tx1"/>
                </a:solidFill>
                <a:latin typeface="+mn-lt"/>
                <a:ea typeface="+mn-ea"/>
                <a:cs typeface="+mn-cs"/>
              </a:defRPr>
            </a:lvl1pPr>
            <a:lvl2pPr marL="515780" indent="-257175"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772955" indent="-250032" algn="l" defTabSz="822960" rtl="0" eaLnBrk="1" latinLnBrk="0" hangingPunct="1">
              <a:spcBef>
                <a:spcPts val="0"/>
              </a:spcBef>
              <a:buFont typeface="Wingdings" pitchFamily="2" charset="2"/>
              <a:buChar char="§"/>
              <a:tabLst/>
              <a:defRPr sz="2200" b="0" kern="1200">
                <a:solidFill>
                  <a:schemeClr val="tx1"/>
                </a:solidFill>
                <a:latin typeface="+mn-lt"/>
                <a:ea typeface="+mn-ea"/>
                <a:cs typeface="+mn-cs"/>
              </a:defRPr>
            </a:lvl3pPr>
            <a:lvl4pPr marL="1031558" indent="-257175" algn="l" defTabSz="822960" rtl="0" eaLnBrk="1" latinLnBrk="0" hangingPunct="1">
              <a:spcBef>
                <a:spcPts val="0"/>
              </a:spcBef>
              <a:buFont typeface="Arial" pitchFamily="34" charset="0"/>
              <a:buChar char="–"/>
              <a:tabLst/>
              <a:defRPr sz="2200" b="0" kern="1200">
                <a:solidFill>
                  <a:schemeClr val="tx1"/>
                </a:solidFill>
                <a:latin typeface="+mn-lt"/>
                <a:ea typeface="+mn-ea"/>
                <a:cs typeface="+mn-cs"/>
              </a:defRPr>
            </a:lvl4pPr>
            <a:lvl5pPr marL="1285875" indent="-254318" algn="l" defTabSz="822960" rtl="0" eaLnBrk="1" latinLnBrk="0" hangingPunct="1">
              <a:spcBef>
                <a:spcPts val="0"/>
              </a:spcBef>
              <a:buFont typeface="Arial" pitchFamily="34" charset="0"/>
              <a:buChar char="»"/>
              <a:defRPr sz="2200" b="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Trebuchet MS" pitchFamily="34" charset="0"/>
              <a:buNone/>
            </a:pPr>
            <a:r>
              <a:rPr lang="en-US" sz="2400" b="1" dirty="0">
                <a:solidFill>
                  <a:srgbClr val="FF0000"/>
                </a:solidFill>
                <a:latin typeface="Consolas" panose="020B0609020204030204" pitchFamily="49" charset="0"/>
                <a:cs typeface="Consolas" panose="020B0609020204030204" pitchFamily="49" charset="0"/>
              </a:rPr>
              <a:t>void</a:t>
            </a:r>
            <a:r>
              <a:rPr lang="en-US" sz="2400" b="1" dirty="0">
                <a:latin typeface="Consolas" panose="020B0609020204030204" pitchFamily="49" charset="0"/>
                <a:cs typeface="Consolas" panose="020B0609020204030204" pitchFamily="49" charset="0"/>
              </a:rPr>
              <a:t> </a:t>
            </a:r>
            <a:r>
              <a:rPr lang="en-US" sz="2400" b="1" dirty="0" err="1">
                <a:latin typeface="Consolas" panose="020B0609020204030204" pitchFamily="49" charset="0"/>
                <a:cs typeface="Consolas" panose="020B0609020204030204" pitchFamily="49" charset="0"/>
              </a:rPr>
              <a:t>func</a:t>
            </a:r>
            <a:r>
              <a:rPr lang="en-US" sz="2400" b="1" dirty="0">
                <a:latin typeface="Consolas" panose="020B0609020204030204" pitchFamily="49" charset="0"/>
                <a:cs typeface="Consolas" panose="020B0609020204030204" pitchFamily="49" charset="0"/>
              </a:rPr>
              <a:t>() {</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f = </a:t>
            </a:r>
            <a:r>
              <a:rPr lang="en-US" sz="2400" b="1" dirty="0">
                <a:solidFill>
                  <a:schemeClr val="accent3">
                    <a:lumMod val="50000"/>
                  </a:schemeClr>
                </a:solidFill>
                <a:latin typeface="Consolas" panose="020B0609020204030204" pitchFamily="49" charset="0"/>
                <a:cs typeface="Consolas" panose="020B0609020204030204" pitchFamily="49" charset="0"/>
              </a:rPr>
              <a:t>10</a:t>
            </a:r>
            <a:r>
              <a:rPr lang="en-US" sz="2400" b="1" dirty="0">
                <a:latin typeface="Consolas" panose="020B0609020204030204" pitchFamily="49" charset="0"/>
                <a:cs typeface="Consolas" panose="020B0609020204030204" pitchFamily="49" charset="0"/>
              </a:rPr>
              <a:t>;</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a:t>
            </a:r>
          </a:p>
        </p:txBody>
      </p:sp>
      <p:grpSp>
        <p:nvGrpSpPr>
          <p:cNvPr id="13" name="Group 12"/>
          <p:cNvGrpSpPr/>
          <p:nvPr/>
        </p:nvGrpSpPr>
        <p:grpSpPr>
          <a:xfrm>
            <a:off x="457200" y="4300835"/>
            <a:ext cx="8077200" cy="461665"/>
            <a:chOff x="457200" y="3691150"/>
            <a:chExt cx="8077200" cy="461665"/>
          </a:xfrm>
        </p:grpSpPr>
        <p:sp>
          <p:nvSpPr>
            <p:cNvPr id="9" name="TextBox 8"/>
            <p:cNvSpPr txBox="1"/>
            <p:nvPr/>
          </p:nvSpPr>
          <p:spPr>
            <a:xfrm>
              <a:off x="457200" y="3691150"/>
              <a:ext cx="990600" cy="461665"/>
            </a:xfrm>
            <a:prstGeom prst="rect">
              <a:avLst/>
            </a:prstGeom>
            <a:noFill/>
          </p:spPr>
          <p:txBody>
            <a:bodyPr wrap="square" rtlCol="0">
              <a:spAutoFit/>
            </a:bodyPr>
            <a:lstStyle/>
            <a:p>
              <a:r>
                <a:rPr lang="en-US" sz="2400" dirty="0"/>
                <a:t>time</a:t>
              </a:r>
            </a:p>
          </p:txBody>
        </p:sp>
        <p:cxnSp>
          <p:nvCxnSpPr>
            <p:cNvPr id="11" name="Straight Arrow Connector 10"/>
            <p:cNvCxnSpPr>
              <a:cxnSpLocks/>
            </p:cNvCxnSpPr>
            <p:nvPr/>
          </p:nvCxnSpPr>
          <p:spPr>
            <a:xfrm>
              <a:off x="1219200" y="3921982"/>
              <a:ext cx="7315200" cy="1"/>
            </a:xfrm>
            <a:prstGeom prst="straightConnector1">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57197" y="2163831"/>
            <a:ext cx="8193077" cy="504285"/>
            <a:chOff x="457197" y="2163831"/>
            <a:chExt cx="8193077" cy="504285"/>
          </a:xfrm>
        </p:grpSpPr>
        <p:sp>
          <p:nvSpPr>
            <p:cNvPr id="14" name="Right Brace 13"/>
            <p:cNvSpPr/>
            <p:nvPr/>
          </p:nvSpPr>
          <p:spPr>
            <a:xfrm rot="16200000">
              <a:off x="4363236" y="-1618923"/>
              <a:ext cx="381000" cy="8193077"/>
            </a:xfrm>
            <a:prstGeom prst="rightBrace">
              <a:avLst>
                <a:gd name="adj1" fmla="val 63870"/>
                <a:gd name="adj2" fmla="val 47786"/>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p:cNvSpPr txBox="1"/>
            <p:nvPr/>
          </p:nvSpPr>
          <p:spPr>
            <a:xfrm>
              <a:off x="3257707" y="2163831"/>
              <a:ext cx="2247586" cy="461665"/>
            </a:xfrm>
            <a:prstGeom prst="rect">
              <a:avLst/>
            </a:prstGeom>
            <a:solidFill>
              <a:schemeClr val="bg1"/>
            </a:solidFill>
          </p:spPr>
          <p:txBody>
            <a:bodyPr wrap="square" rtlCol="0">
              <a:spAutoFit/>
            </a:bodyPr>
            <a:lstStyle/>
            <a:p>
              <a:pPr algn="ctr"/>
              <a:r>
                <a:rPr lang="en-US" sz="2400" dirty="0"/>
                <a:t>lifetime of glob</a:t>
              </a:r>
            </a:p>
          </p:txBody>
        </p:sp>
      </p:grpSp>
      <p:grpSp>
        <p:nvGrpSpPr>
          <p:cNvPr id="21" name="Group 20"/>
          <p:cNvGrpSpPr/>
          <p:nvPr/>
        </p:nvGrpSpPr>
        <p:grpSpPr>
          <a:xfrm>
            <a:off x="2133603" y="2589096"/>
            <a:ext cx="4876797" cy="498064"/>
            <a:chOff x="2133603" y="2589096"/>
            <a:chExt cx="4876797" cy="498064"/>
          </a:xfrm>
        </p:grpSpPr>
        <p:sp>
          <p:nvSpPr>
            <p:cNvPr id="15" name="Right Brace 14"/>
            <p:cNvSpPr/>
            <p:nvPr/>
          </p:nvSpPr>
          <p:spPr>
            <a:xfrm rot="16200000">
              <a:off x="4381502" y="458261"/>
              <a:ext cx="381000" cy="4876797"/>
            </a:xfrm>
            <a:prstGeom prst="rightBrace">
              <a:avLst>
                <a:gd name="adj1" fmla="val 63870"/>
                <a:gd name="adj2" fmla="val 45971"/>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TextBox 17"/>
            <p:cNvSpPr txBox="1"/>
            <p:nvPr/>
          </p:nvSpPr>
          <p:spPr>
            <a:xfrm>
              <a:off x="3429000" y="2589096"/>
              <a:ext cx="1905000" cy="461665"/>
            </a:xfrm>
            <a:prstGeom prst="rect">
              <a:avLst/>
            </a:prstGeom>
            <a:solidFill>
              <a:schemeClr val="bg1"/>
            </a:solidFill>
          </p:spPr>
          <p:txBody>
            <a:bodyPr wrap="square" rtlCol="0">
              <a:spAutoFit/>
            </a:bodyPr>
            <a:lstStyle/>
            <a:p>
              <a:pPr algn="ctr"/>
              <a:r>
                <a:rPr lang="en-US" sz="2400" dirty="0"/>
                <a:t>lifetime of m</a:t>
              </a:r>
            </a:p>
          </p:txBody>
        </p:sp>
      </p:grpSp>
      <p:grpSp>
        <p:nvGrpSpPr>
          <p:cNvPr id="22" name="Group 21"/>
          <p:cNvGrpSpPr/>
          <p:nvPr/>
        </p:nvGrpSpPr>
        <p:grpSpPr>
          <a:xfrm>
            <a:off x="3733802" y="3009900"/>
            <a:ext cx="1600198" cy="458261"/>
            <a:chOff x="3733802" y="3009900"/>
            <a:chExt cx="1600198" cy="458261"/>
          </a:xfrm>
        </p:grpSpPr>
        <p:sp>
          <p:nvSpPr>
            <p:cNvPr id="16" name="Right Brace 15"/>
            <p:cNvSpPr/>
            <p:nvPr/>
          </p:nvSpPr>
          <p:spPr>
            <a:xfrm rot="16200000">
              <a:off x="4343401" y="2477562"/>
              <a:ext cx="381000" cy="1600198"/>
            </a:xfrm>
            <a:prstGeom prst="rightBrace">
              <a:avLst>
                <a:gd name="adj1" fmla="val 63870"/>
                <a:gd name="adj2" fmla="val 7503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TextBox 18"/>
            <p:cNvSpPr txBox="1"/>
            <p:nvPr/>
          </p:nvSpPr>
          <p:spPr>
            <a:xfrm>
              <a:off x="3830785" y="3009900"/>
              <a:ext cx="1406232" cy="369332"/>
            </a:xfrm>
            <a:prstGeom prst="rect">
              <a:avLst/>
            </a:prstGeom>
            <a:solidFill>
              <a:schemeClr val="bg1"/>
            </a:solidFill>
          </p:spPr>
          <p:txBody>
            <a:bodyPr wrap="square" rtlCol="0">
              <a:spAutoFit/>
            </a:bodyPr>
            <a:lstStyle/>
            <a:p>
              <a:pPr algn="ctr"/>
              <a:r>
                <a:rPr lang="en-US" sz="1800" dirty="0"/>
                <a:t>lifetime of f</a:t>
              </a:r>
            </a:p>
          </p:txBody>
        </p:sp>
      </p:grpSp>
    </p:spTree>
    <p:extLst>
      <p:ext uri="{BB962C8B-B14F-4D97-AF65-F5344CB8AC3E}">
        <p14:creationId xmlns:p14="http://schemas.microsoft.com/office/powerpoint/2010/main" val="19737033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Ownership</a:t>
            </a:r>
          </a:p>
        </p:txBody>
      </p:sp>
      <p:sp>
        <p:nvSpPr>
          <p:cNvPr id="3" name="Content Placeholder 2"/>
          <p:cNvSpPr>
            <a:spLocks noGrp="1"/>
          </p:cNvSpPr>
          <p:nvPr>
            <p:ph idx="1"/>
          </p:nvPr>
        </p:nvSpPr>
        <p:spPr/>
        <p:txBody>
          <a:bodyPr>
            <a:normAutofit/>
          </a:bodyPr>
          <a:lstStyle/>
          <a:p>
            <a:r>
              <a:rPr lang="en-US" i="1" dirty="0"/>
              <a:t>ownership</a:t>
            </a:r>
            <a:r>
              <a:rPr lang="en-US" dirty="0"/>
              <a:t> answers the question: </a:t>
            </a:r>
            <a:r>
              <a:rPr lang="en-US" b="1" dirty="0"/>
              <a:t>who is responsible for deallocating a piece of memory?</a:t>
            </a:r>
          </a:p>
          <a:p>
            <a:pPr lvl="1"/>
            <a:r>
              <a:rPr lang="en-US" dirty="0"/>
              <a:t>or: how do we know </a:t>
            </a:r>
            <a:r>
              <a:rPr lang="en-US" i="1" dirty="0"/>
              <a:t>when it's okay </a:t>
            </a:r>
            <a:r>
              <a:rPr lang="en-US" dirty="0"/>
              <a:t>to deallocate memory?</a:t>
            </a:r>
          </a:p>
          <a:p>
            <a:r>
              <a:rPr lang="en-US" dirty="0"/>
              <a:t>different languages deal with this in different ways.</a:t>
            </a:r>
          </a:p>
          <a:p>
            <a:pPr lvl="1"/>
            <a:r>
              <a:rPr lang="en-US" dirty="0"/>
              <a:t>Java uses </a:t>
            </a:r>
            <a:r>
              <a:rPr lang="en-US" i="1" dirty="0"/>
              <a:t>garbage collection</a:t>
            </a:r>
            <a:r>
              <a:rPr lang="en-US" dirty="0"/>
              <a:t> to do a lot of this.</a:t>
            </a:r>
          </a:p>
          <a:p>
            <a:pPr lvl="1"/>
            <a:r>
              <a:rPr lang="en-US" sz="1400" dirty="0">
                <a:solidFill>
                  <a:srgbClr val="000000"/>
                </a:solidFill>
              </a:rPr>
              <a:t>C mostly sticks its fingers in its ears, goes "LA LA LA," and pretends the problem doesn't exist.</a:t>
            </a:r>
            <a:endParaRPr lang="en-US" dirty="0"/>
          </a:p>
          <a:p>
            <a:r>
              <a:rPr lang="en-US" dirty="0"/>
              <a:t>locals and </a:t>
            </a:r>
            <a:r>
              <a:rPr lang="en-US" dirty="0" err="1"/>
              <a:t>globals</a:t>
            </a:r>
            <a:r>
              <a:rPr lang="en-US" dirty="0"/>
              <a:t> are easy:</a:t>
            </a:r>
          </a:p>
          <a:p>
            <a:pPr lvl="1"/>
            <a:r>
              <a:rPr lang="en-US" b="1" dirty="0"/>
              <a:t>locals</a:t>
            </a:r>
            <a:r>
              <a:rPr lang="en-US" dirty="0"/>
              <a:t> are owned by </a:t>
            </a:r>
            <a:r>
              <a:rPr lang="en-US" b="1" dirty="0"/>
              <a:t>functions</a:t>
            </a:r>
          </a:p>
          <a:p>
            <a:pPr lvl="2"/>
            <a:r>
              <a:rPr lang="en-US" dirty="0"/>
              <a:t>so their memory is deallocated by the function that made them.</a:t>
            </a:r>
          </a:p>
          <a:p>
            <a:pPr lvl="1"/>
            <a:r>
              <a:rPr lang="en-US" b="1" dirty="0" err="1"/>
              <a:t>globals</a:t>
            </a:r>
            <a:r>
              <a:rPr lang="en-US" dirty="0"/>
              <a:t> are owned by the </a:t>
            </a:r>
            <a:r>
              <a:rPr lang="en-US" b="1" dirty="0"/>
              <a:t>program</a:t>
            </a:r>
          </a:p>
          <a:p>
            <a:pPr lvl="2"/>
            <a:r>
              <a:rPr lang="en-US" dirty="0"/>
              <a:t>so their memory is deallocated when the program ends.</a:t>
            </a:r>
          </a:p>
          <a:p>
            <a:r>
              <a:rPr lang="en-US" dirty="0"/>
              <a:t>but</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dirty="0"/>
          </a:p>
        </p:txBody>
      </p:sp>
      <p:sp>
        <p:nvSpPr>
          <p:cNvPr id="5" name="Slide Number Placeholder 4"/>
          <p:cNvSpPr>
            <a:spLocks noGrp="1"/>
          </p:cNvSpPr>
          <p:nvPr>
            <p:ph type="sldNum" sz="quarter" idx="12"/>
          </p:nvPr>
        </p:nvSpPr>
        <p:spPr/>
        <p:txBody>
          <a:bodyPr/>
          <a:lstStyle/>
          <a:p>
            <a:fld id="{3552B95B-556F-44BD-91A5-D80C1B9E2BB3}" type="slidenum">
              <a:rPr lang="en-US" smtClean="0"/>
              <a:pPr/>
              <a:t>21</a:t>
            </a:fld>
            <a:endParaRPr lang="en-US"/>
          </a:p>
        </p:txBody>
      </p:sp>
    </p:spTree>
    <p:extLst>
      <p:ext uri="{BB962C8B-B14F-4D97-AF65-F5344CB8AC3E}">
        <p14:creationId xmlns:p14="http://schemas.microsoft.com/office/powerpoint/2010/main" val="31534296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If only it were that simple</a:t>
            </a:r>
            <a:endParaRPr lang="en-US" dirty="0"/>
          </a:p>
        </p:txBody>
      </p:sp>
      <p:sp>
        <p:nvSpPr>
          <p:cNvPr id="3" name="Content Placeholder 2"/>
          <p:cNvSpPr>
            <a:spLocks noGrp="1"/>
          </p:cNvSpPr>
          <p:nvPr>
            <p:ph idx="1"/>
          </p:nvPr>
        </p:nvSpPr>
        <p:spPr>
          <a:xfrm>
            <a:off x="152400" y="495301"/>
            <a:ext cx="4876800" cy="4801659"/>
          </a:xfrm>
        </p:spPr>
        <p:txBody>
          <a:bodyPr/>
          <a:lstStyle/>
          <a:p>
            <a:r>
              <a:rPr lang="en-US" dirty="0"/>
              <a:t>in this Java code:</a:t>
            </a:r>
          </a:p>
          <a:p>
            <a:r>
              <a:rPr lang="en-US" dirty="0"/>
              <a:t>what is the </a:t>
            </a:r>
            <a:r>
              <a:rPr lang="en-US" b="1" dirty="0"/>
              <a:t>scope</a:t>
            </a:r>
            <a:r>
              <a:rPr lang="en-US" dirty="0"/>
              <a:t> of each variable?</a:t>
            </a:r>
          </a:p>
          <a:p>
            <a:r>
              <a:rPr lang="en-US" dirty="0"/>
              <a:t>what is the object's </a:t>
            </a:r>
            <a:r>
              <a:rPr lang="en-US" b="1" dirty="0"/>
              <a:t>lifetime?</a:t>
            </a:r>
          </a:p>
          <a:p>
            <a:pPr lvl="1"/>
            <a:r>
              <a:rPr lang="en-US" dirty="0"/>
              <a:t>the allocation happens at </a:t>
            </a:r>
            <a:r>
              <a:rPr lang="en-US" b="1" dirty="0"/>
              <a:t>new.</a:t>
            </a:r>
            <a:endParaRPr lang="en-US" dirty="0"/>
          </a:p>
          <a:p>
            <a:pPr lvl="1"/>
            <a:r>
              <a:rPr lang="en-US" dirty="0"/>
              <a:t>but… where is it deallocated?</a:t>
            </a:r>
          </a:p>
          <a:p>
            <a:pPr lvl="1"/>
            <a:r>
              <a:rPr lang="en-US" dirty="0"/>
              <a:t>when?</a:t>
            </a:r>
          </a:p>
          <a:p>
            <a:pPr lvl="1"/>
            <a:r>
              <a:rPr lang="en-US" dirty="0"/>
              <a:t>by who?</a:t>
            </a:r>
          </a:p>
          <a:p>
            <a:r>
              <a:rPr lang="en-US" dirty="0"/>
              <a:t>important: </a:t>
            </a:r>
            <a:r>
              <a:rPr lang="en-US" dirty="0">
                <a:solidFill>
                  <a:srgbClr val="FF0000"/>
                </a:solidFill>
              </a:rPr>
              <a:t>the </a:t>
            </a:r>
            <a:r>
              <a:rPr lang="en-US" b="1" dirty="0">
                <a:solidFill>
                  <a:srgbClr val="FF0000"/>
                </a:solidFill>
              </a:rPr>
              <a:t>variables </a:t>
            </a:r>
            <a:r>
              <a:rPr lang="en-US" b="1" i="1" dirty="0">
                <a:solidFill>
                  <a:srgbClr val="FF0000"/>
                </a:solidFill>
              </a:rPr>
              <a:t>s</a:t>
            </a:r>
            <a:r>
              <a:rPr lang="en-US" b="1" dirty="0">
                <a:solidFill>
                  <a:srgbClr val="FF0000"/>
                </a:solidFill>
              </a:rPr>
              <a:t> and </a:t>
            </a:r>
            <a:r>
              <a:rPr lang="en-US" b="1" i="1" dirty="0">
                <a:solidFill>
                  <a:srgbClr val="FF0000"/>
                </a:solidFill>
              </a:rPr>
              <a:t>t</a:t>
            </a:r>
            <a:r>
              <a:rPr lang="en-US" dirty="0">
                <a:solidFill>
                  <a:srgbClr val="FF0000"/>
                </a:solidFill>
              </a:rPr>
              <a:t> and the </a:t>
            </a:r>
            <a:r>
              <a:rPr lang="en-US" b="1" dirty="0">
                <a:solidFill>
                  <a:srgbClr val="FF0000"/>
                </a:solidFill>
              </a:rPr>
              <a:t>object they point to </a:t>
            </a:r>
            <a:r>
              <a:rPr lang="en-US" dirty="0">
                <a:solidFill>
                  <a:srgbClr val="FF0000"/>
                </a:solidFill>
              </a:rPr>
              <a:t>have </a:t>
            </a:r>
            <a:r>
              <a:rPr lang="en-US" b="1" dirty="0">
                <a:solidFill>
                  <a:srgbClr val="FF0000"/>
                </a:solidFill>
              </a:rPr>
              <a:t>separate lifetimes.</a:t>
            </a:r>
            <a:endParaRPr lang="en-US" i="1" dirty="0">
              <a:solidFill>
                <a:srgbClr val="FF0000"/>
              </a:solidFill>
            </a:endParaRP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22</a:t>
            </a:fld>
            <a:endParaRPr lang="en-US"/>
          </a:p>
        </p:txBody>
      </p:sp>
      <p:sp>
        <p:nvSpPr>
          <p:cNvPr id="12" name="Content Placeholder 2"/>
          <p:cNvSpPr txBox="1">
            <a:spLocks/>
          </p:cNvSpPr>
          <p:nvPr/>
        </p:nvSpPr>
        <p:spPr>
          <a:xfrm>
            <a:off x="5029200" y="495300"/>
            <a:ext cx="4114800" cy="3505200"/>
          </a:xfrm>
          <a:prstGeom prst="rect">
            <a:avLst/>
          </a:prstGeom>
        </p:spPr>
        <p:txBody>
          <a:bodyPr vert="horz" lIns="91440" tIns="45720" rIns="91440" bIns="45720" rtlCol="0">
            <a:normAutofit/>
          </a:bodyPr>
          <a:lstStyle>
            <a:lvl1pPr marL="257175" indent="-257175" algn="l" defTabSz="822960" rtl="0" eaLnBrk="1" latinLnBrk="0" hangingPunct="1">
              <a:spcBef>
                <a:spcPts val="0"/>
              </a:spcBef>
              <a:buSzPct val="100000"/>
              <a:buFont typeface="Trebuchet MS" pitchFamily="34" charset="0"/>
              <a:buChar char="●"/>
              <a:defRPr sz="2200" kern="1200">
                <a:solidFill>
                  <a:schemeClr val="tx1"/>
                </a:solidFill>
                <a:latin typeface="+mn-lt"/>
                <a:ea typeface="+mn-ea"/>
                <a:cs typeface="+mn-cs"/>
              </a:defRPr>
            </a:lvl1pPr>
            <a:lvl2pPr marL="515780" indent="-257175"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772955" indent="-250032" algn="l" defTabSz="822960" rtl="0" eaLnBrk="1" latinLnBrk="0" hangingPunct="1">
              <a:spcBef>
                <a:spcPts val="0"/>
              </a:spcBef>
              <a:buFont typeface="Wingdings" pitchFamily="2" charset="2"/>
              <a:buChar char="§"/>
              <a:tabLst/>
              <a:defRPr sz="2200" b="0" kern="1200">
                <a:solidFill>
                  <a:schemeClr val="tx1"/>
                </a:solidFill>
                <a:latin typeface="+mn-lt"/>
                <a:ea typeface="+mn-ea"/>
                <a:cs typeface="+mn-cs"/>
              </a:defRPr>
            </a:lvl3pPr>
            <a:lvl4pPr marL="1031558" indent="-257175" algn="l" defTabSz="822960" rtl="0" eaLnBrk="1" latinLnBrk="0" hangingPunct="1">
              <a:spcBef>
                <a:spcPts val="0"/>
              </a:spcBef>
              <a:buFont typeface="Arial" pitchFamily="34" charset="0"/>
              <a:buChar char="–"/>
              <a:tabLst/>
              <a:defRPr sz="2200" b="0" kern="1200">
                <a:solidFill>
                  <a:schemeClr val="tx1"/>
                </a:solidFill>
                <a:latin typeface="+mn-lt"/>
                <a:ea typeface="+mn-ea"/>
                <a:cs typeface="+mn-cs"/>
              </a:defRPr>
            </a:lvl4pPr>
            <a:lvl5pPr marL="1285875" indent="-254318" algn="l" defTabSz="822960" rtl="0" eaLnBrk="1" latinLnBrk="0" hangingPunct="1">
              <a:spcBef>
                <a:spcPts val="0"/>
              </a:spcBef>
              <a:buFont typeface="Arial" pitchFamily="34" charset="0"/>
              <a:buChar char="»"/>
              <a:defRPr sz="2200" b="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Trebuchet MS" pitchFamily="34" charset="0"/>
              <a:buNone/>
            </a:pPr>
            <a:r>
              <a:rPr lang="en-US" sz="900" b="1" dirty="0">
                <a:solidFill>
                  <a:srgbClr val="FF0000"/>
                </a:solidFill>
                <a:latin typeface="Consolas" panose="020B0609020204030204" pitchFamily="49" charset="0"/>
                <a:cs typeface="Consolas" panose="020B0609020204030204" pitchFamily="49" charset="0"/>
              </a:rPr>
              <a:t>public static void</a:t>
            </a:r>
            <a:r>
              <a:rPr lang="en-US" sz="900" b="1" dirty="0">
                <a:latin typeface="Consolas" panose="020B0609020204030204" pitchFamily="49" charset="0"/>
                <a:cs typeface="Consolas" panose="020B0609020204030204" pitchFamily="49" charset="0"/>
              </a:rPr>
              <a:t> </a:t>
            </a:r>
            <a:r>
              <a:rPr lang="en-US" sz="2400" b="1" dirty="0">
                <a:latin typeface="Consolas" panose="020B0609020204030204" pitchFamily="49" charset="0"/>
                <a:cs typeface="Consolas" panose="020B0609020204030204" pitchFamily="49" charset="0"/>
              </a:rPr>
              <a:t>main(</a:t>
            </a:r>
            <a:r>
              <a:rPr lang="en-US" sz="1050" b="1" dirty="0">
                <a:latin typeface="Consolas" panose="020B0609020204030204" pitchFamily="49" charset="0"/>
                <a:cs typeface="Consolas" panose="020B0609020204030204" pitchFamily="49" charset="0"/>
              </a:rPr>
              <a:t>String[] </a:t>
            </a:r>
            <a:r>
              <a:rPr lang="en-US" sz="1050" b="1" dirty="0" err="1">
                <a:latin typeface="Consolas" panose="020B0609020204030204" pitchFamily="49" charset="0"/>
                <a:cs typeface="Consolas" panose="020B0609020204030204" pitchFamily="49" charset="0"/>
              </a:rPr>
              <a:t>args</a:t>
            </a:r>
            <a:r>
              <a:rPr lang="en-US" sz="2400" b="1" dirty="0">
                <a:latin typeface="Consolas" panose="020B0609020204030204" pitchFamily="49" charset="0"/>
                <a:cs typeface="Consolas" panose="020B0609020204030204" pitchFamily="49" charset="0"/>
              </a:rPr>
              <a:t>) {</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  String s = </a:t>
            </a:r>
            <a:r>
              <a:rPr lang="en-US" sz="2400" b="1" dirty="0" err="1">
                <a:latin typeface="Consolas" panose="020B0609020204030204" pitchFamily="49" charset="0"/>
                <a:cs typeface="Consolas" panose="020B0609020204030204" pitchFamily="49" charset="0"/>
              </a:rPr>
              <a:t>func</a:t>
            </a:r>
            <a:r>
              <a:rPr lang="en-US" sz="2400" b="1" dirty="0">
                <a:latin typeface="Consolas" panose="020B0609020204030204" pitchFamily="49" charset="0"/>
                <a:cs typeface="Consolas" panose="020B0609020204030204" pitchFamily="49" charset="0"/>
              </a:rPr>
              <a:t>();</a:t>
            </a:r>
          </a:p>
          <a:p>
            <a:pPr marL="0" indent="0">
              <a:buFont typeface="Trebuchet MS" pitchFamily="34" charset="0"/>
              <a:buNone/>
            </a:pPr>
            <a:r>
              <a:rPr lang="en-US" sz="2400" b="1" dirty="0">
                <a:solidFill>
                  <a:srgbClr val="FF0000"/>
                </a:solidFill>
                <a:latin typeface="Consolas" panose="020B0609020204030204" pitchFamily="49" charset="0"/>
                <a:cs typeface="Consolas" panose="020B0609020204030204" pitchFamily="49" charset="0"/>
              </a:rPr>
              <a:t>  </a:t>
            </a:r>
            <a:r>
              <a:rPr lang="en-US" sz="2400" b="1" dirty="0">
                <a:latin typeface="Consolas" panose="020B0609020204030204" pitchFamily="49" charset="0"/>
                <a:cs typeface="Consolas" panose="020B0609020204030204" pitchFamily="49" charset="0"/>
              </a:rPr>
              <a:t>s = </a:t>
            </a:r>
            <a:r>
              <a:rPr lang="en-US" sz="2400" b="1" dirty="0">
                <a:solidFill>
                  <a:srgbClr val="FF0000"/>
                </a:solidFill>
                <a:latin typeface="Consolas" panose="020B0609020204030204" pitchFamily="49" charset="0"/>
                <a:cs typeface="Consolas" panose="020B0609020204030204" pitchFamily="49" charset="0"/>
              </a:rPr>
              <a:t>null</a:t>
            </a:r>
            <a:r>
              <a:rPr lang="en-US" sz="2400" b="1" dirty="0">
                <a:latin typeface="Consolas" panose="020B0609020204030204" pitchFamily="49" charset="0"/>
                <a:cs typeface="Consolas" panose="020B0609020204030204" pitchFamily="49" charset="0"/>
              </a:rPr>
              <a:t>;</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String </a:t>
            </a:r>
            <a:r>
              <a:rPr lang="en-US" sz="2400" b="1" dirty="0" err="1">
                <a:latin typeface="Consolas" panose="020B0609020204030204" pitchFamily="49" charset="0"/>
                <a:cs typeface="Consolas" panose="020B0609020204030204" pitchFamily="49" charset="0"/>
              </a:rPr>
              <a:t>func</a:t>
            </a:r>
            <a:r>
              <a:rPr lang="en-US" sz="2400" b="1" dirty="0">
                <a:latin typeface="Consolas" panose="020B0609020204030204" pitchFamily="49" charset="0"/>
                <a:cs typeface="Consolas" panose="020B0609020204030204" pitchFamily="49" charset="0"/>
              </a:rPr>
              <a:t>() {</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  String t =</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new</a:t>
            </a:r>
            <a:r>
              <a:rPr lang="en-US" sz="2400" b="1" dirty="0">
                <a:latin typeface="Consolas" panose="020B0609020204030204" pitchFamily="49" charset="0"/>
                <a:cs typeface="Consolas" panose="020B0609020204030204" pitchFamily="49" charset="0"/>
              </a:rPr>
              <a:t> String(</a:t>
            </a:r>
            <a:r>
              <a:rPr lang="en-US" sz="2400" b="1" dirty="0">
                <a:solidFill>
                  <a:schemeClr val="accent6">
                    <a:lumMod val="75000"/>
                  </a:schemeClr>
                </a:solidFill>
                <a:latin typeface="Consolas" panose="020B0609020204030204" pitchFamily="49" charset="0"/>
                <a:cs typeface="Consolas" panose="020B0609020204030204" pitchFamily="49" charset="0"/>
              </a:rPr>
              <a:t>"hello"</a:t>
            </a:r>
            <a:r>
              <a:rPr lang="en-US" sz="2400" b="1" dirty="0">
                <a:latin typeface="Consolas" panose="020B0609020204030204" pitchFamily="49" charset="0"/>
                <a:cs typeface="Consolas" panose="020B0609020204030204" pitchFamily="49" charset="0"/>
              </a:rPr>
              <a:t>);</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  </a:t>
            </a:r>
            <a:r>
              <a:rPr lang="en-US" sz="2400" b="1" dirty="0">
                <a:solidFill>
                  <a:srgbClr val="FF0000"/>
                </a:solidFill>
                <a:latin typeface="Consolas" panose="020B0609020204030204" pitchFamily="49" charset="0"/>
                <a:cs typeface="Consolas" panose="020B0609020204030204" pitchFamily="49" charset="0"/>
              </a:rPr>
              <a:t>return</a:t>
            </a:r>
            <a:r>
              <a:rPr lang="en-US" sz="2400" b="1" dirty="0">
                <a:latin typeface="Consolas" panose="020B0609020204030204" pitchFamily="49" charset="0"/>
                <a:cs typeface="Consolas" panose="020B0609020204030204" pitchFamily="49" charset="0"/>
              </a:rPr>
              <a:t> t;</a:t>
            </a:r>
          </a:p>
          <a:p>
            <a:pPr marL="0" indent="0">
              <a:buFont typeface="Trebuchet MS" pitchFamily="34" charset="0"/>
              <a:buNone/>
            </a:pPr>
            <a:r>
              <a:rPr lang="en-US" sz="2400" b="1" dirty="0">
                <a:latin typeface="Consolas" panose="020B0609020204030204" pitchFamily="49" charset="0"/>
                <a:cs typeface="Consolas" panose="020B0609020204030204" pitchFamily="49" charset="0"/>
              </a:rPr>
              <a:t>} </a:t>
            </a:r>
          </a:p>
        </p:txBody>
      </p:sp>
    </p:spTree>
    <p:extLst>
      <p:ext uri="{BB962C8B-B14F-4D97-AF65-F5344CB8AC3E}">
        <p14:creationId xmlns:p14="http://schemas.microsoft.com/office/powerpoint/2010/main" val="55655659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this problem a different way</a:t>
            </a:r>
          </a:p>
        </p:txBody>
      </p:sp>
      <p:sp>
        <p:nvSpPr>
          <p:cNvPr id="3" name="Content Placeholder 2"/>
          <p:cNvSpPr>
            <a:spLocks noGrp="1"/>
          </p:cNvSpPr>
          <p:nvPr>
            <p:ph idx="1"/>
          </p:nvPr>
        </p:nvSpPr>
        <p:spPr>
          <a:xfrm>
            <a:off x="152400" y="495301"/>
            <a:ext cx="4343400" cy="4571999"/>
          </a:xfrm>
        </p:spPr>
        <p:txBody>
          <a:bodyPr>
            <a:normAutofit/>
          </a:bodyPr>
          <a:lstStyle/>
          <a:p>
            <a:r>
              <a:rPr lang="en-US" dirty="0"/>
              <a:t>what is happening here is a conflict between </a:t>
            </a:r>
            <a:r>
              <a:rPr lang="en-US" b="1" dirty="0"/>
              <a:t>ownership and lifetime.</a:t>
            </a:r>
          </a:p>
          <a:p>
            <a:r>
              <a:rPr lang="en-US" dirty="0"/>
              <a:t>the programmer </a:t>
            </a:r>
            <a:r>
              <a:rPr lang="en-US" i="1" dirty="0"/>
              <a:t>wants</a:t>
            </a:r>
            <a:r>
              <a:rPr lang="en-US" dirty="0"/>
              <a:t> the variable to live longer than the ownership will allow it.</a:t>
            </a:r>
          </a:p>
          <a:p>
            <a:pPr lvl="1"/>
            <a:r>
              <a:rPr lang="en-US" dirty="0"/>
              <a:t>but in C, there's no way to "transfer" the ownership.</a:t>
            </a:r>
          </a:p>
          <a:p>
            <a:r>
              <a:rPr lang="en-US" dirty="0"/>
              <a:t>Java sidesteps this problem: objects can have </a:t>
            </a:r>
            <a:r>
              <a:rPr lang="en-US" i="1" dirty="0"/>
              <a:t>one or more owners</a:t>
            </a:r>
            <a:r>
              <a:rPr lang="en-US" dirty="0"/>
              <a:t>, but if </a:t>
            </a:r>
            <a:r>
              <a:rPr lang="en-US" i="1" dirty="0"/>
              <a:t>no one </a:t>
            </a:r>
            <a:r>
              <a:rPr lang="en-US" dirty="0"/>
              <a:t>owns it, it is deallocated.</a:t>
            </a:r>
          </a:p>
          <a:p>
            <a:pPr lvl="1"/>
            <a:r>
              <a:rPr lang="en-US" dirty="0"/>
              <a:t>that's GC, and next class!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23</a:t>
            </a:fld>
            <a:endParaRPr lang="en-US"/>
          </a:p>
        </p:txBody>
      </p:sp>
      <p:sp>
        <p:nvSpPr>
          <p:cNvPr id="7" name="TextBox 6"/>
          <p:cNvSpPr txBox="1"/>
          <p:nvPr/>
        </p:nvSpPr>
        <p:spPr>
          <a:xfrm>
            <a:off x="4724400" y="571500"/>
            <a:ext cx="3962400" cy="4154984"/>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main() {</a:t>
            </a:r>
          </a:p>
          <a:p>
            <a:r>
              <a:rPr lang="en-US" sz="2400" b="1" dirty="0">
                <a:solidFill>
                  <a:srgbClr val="FF0000"/>
                </a:solidFill>
                <a:latin typeface="Consolas" pitchFamily="49" charset="0"/>
                <a:cs typeface="Consolas" pitchFamily="49" charset="0"/>
              </a:rPr>
              <a:t>  char</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 = </a:t>
            </a:r>
            <a:r>
              <a:rPr lang="en-US" sz="2400" b="1" dirty="0" err="1">
                <a:latin typeface="Consolas" pitchFamily="49" charset="0"/>
                <a:cs typeface="Consolas" pitchFamily="49" charset="0"/>
              </a:rPr>
              <a:t>func</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err="1">
                <a:latin typeface="Consolas" pitchFamily="49" charset="0"/>
                <a:cs typeface="Consolas" pitchFamily="49" charset="0"/>
              </a:rPr>
              <a:t>printf</a:t>
            </a:r>
            <a:r>
              <a:rPr lang="en-US" sz="2400" b="1" dirty="0">
                <a:latin typeface="Consolas" pitchFamily="49" charset="0"/>
                <a:cs typeface="Consolas" pitchFamily="49" charset="0"/>
              </a:rPr>
              <a:t>(</a:t>
            </a:r>
            <a:r>
              <a:rPr lang="en-US" sz="2400" b="1" dirty="0">
                <a:solidFill>
                  <a:schemeClr val="accent6">
                    <a:lumMod val="75000"/>
                  </a:schemeClr>
                </a:solidFill>
                <a:latin typeface="Consolas" pitchFamily="49" charset="0"/>
                <a:cs typeface="Consolas" pitchFamily="49" charset="0"/>
              </a:rPr>
              <a:t>"%s\n"</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  return</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0</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char</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func</a:t>
            </a:r>
            <a:r>
              <a:rPr lang="en-US" sz="2400" b="1" dirty="0">
                <a:latin typeface="Consolas" pitchFamily="49" charset="0"/>
                <a:cs typeface="Consolas" pitchFamily="49" charset="0"/>
              </a:rPr>
              <a:t>() {</a:t>
            </a:r>
          </a:p>
          <a:p>
            <a:r>
              <a:rPr lang="en-US" sz="2400" b="1" dirty="0">
                <a:solidFill>
                  <a:srgbClr val="FF0000"/>
                </a:solidFill>
                <a:latin typeface="Consolas" pitchFamily="49" charset="0"/>
                <a:cs typeface="Consolas" pitchFamily="49" charset="0"/>
              </a:rPr>
              <a:t>  char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a:t>
            </a:r>
            <a:r>
              <a:rPr lang="en-US" sz="2400" b="1" dirty="0">
                <a:solidFill>
                  <a:schemeClr val="accent3">
                    <a:lumMod val="75000"/>
                  </a:schemeClr>
                </a:solidFill>
                <a:latin typeface="Consolas" pitchFamily="49" charset="0"/>
                <a:cs typeface="Consolas" pitchFamily="49" charset="0"/>
              </a:rPr>
              <a:t>10</a:t>
            </a:r>
            <a:r>
              <a:rPr lang="en-US" sz="2400" b="1" dirty="0">
                <a:latin typeface="Consolas" pitchFamily="49" charset="0"/>
                <a:cs typeface="Consolas" pitchFamily="49" charset="0"/>
              </a:rPr>
              <a:t>] = </a:t>
            </a:r>
          </a:p>
          <a:p>
            <a:r>
              <a:rPr lang="en-US" sz="2400" b="1" dirty="0">
                <a:solidFill>
                  <a:schemeClr val="accent6">
                    <a:lumMod val="75000"/>
                  </a:schemeClr>
                </a:solidFill>
                <a:latin typeface="Consolas" pitchFamily="49" charset="0"/>
                <a:cs typeface="Consolas" pitchFamily="49" charset="0"/>
              </a:rPr>
              <a:t>    "hi there"</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char</a:t>
            </a:r>
            <a:r>
              <a:rPr lang="en-US" sz="2400" b="1" dirty="0">
                <a:latin typeface="Consolas" pitchFamily="49" charset="0"/>
                <a:cs typeface="Consolas" pitchFamily="49" charset="0"/>
              </a:rPr>
              <a:t>* dummy = </a:t>
            </a:r>
            <a:r>
              <a:rPr lang="en-US" sz="2400" b="1" dirty="0" err="1">
                <a:latin typeface="Consolas" pitchFamily="49" charset="0"/>
                <a:cs typeface="Consolas" pitchFamily="49" charset="0"/>
              </a:rPr>
              <a:t>str</a:t>
            </a:r>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  return</a:t>
            </a:r>
            <a:r>
              <a:rPr lang="en-US" sz="2400" b="1" dirty="0">
                <a:latin typeface="Consolas" pitchFamily="49" charset="0"/>
                <a:cs typeface="Consolas" pitchFamily="49" charset="0"/>
              </a:rPr>
              <a:t> dummy;</a:t>
            </a:r>
          </a:p>
          <a:p>
            <a:r>
              <a:rPr lang="en-US" sz="2400" b="1" dirty="0">
                <a:latin typeface="Consolas" pitchFamily="49" charset="0"/>
                <a:cs typeface="Consolas" pitchFamily="49" charset="0"/>
              </a:rPr>
              <a:t>}</a:t>
            </a:r>
          </a:p>
        </p:txBody>
      </p:sp>
    </p:spTree>
    <p:extLst>
      <p:ext uri="{BB962C8B-B14F-4D97-AF65-F5344CB8AC3E}">
        <p14:creationId xmlns:p14="http://schemas.microsoft.com/office/powerpoint/2010/main" val="21684719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BB435-B90F-CD47-8A72-7B88C21DB9ED}"/>
              </a:ext>
            </a:extLst>
          </p:cNvPr>
          <p:cNvSpPr>
            <a:spLocks noGrp="1"/>
          </p:cNvSpPr>
          <p:nvPr>
            <p:ph type="ctrTitle"/>
          </p:nvPr>
        </p:nvSpPr>
        <p:spPr/>
        <p:txBody>
          <a:bodyPr/>
          <a:lstStyle/>
          <a:p>
            <a:r>
              <a:rPr lang="en-US" dirty="0"/>
              <a:t>More pointer stuff</a:t>
            </a:r>
          </a:p>
        </p:txBody>
      </p:sp>
      <p:sp>
        <p:nvSpPr>
          <p:cNvPr id="3" name="Footer Placeholder 2">
            <a:extLst>
              <a:ext uri="{FF2B5EF4-FFF2-40B4-BE49-F238E27FC236}">
                <a16:creationId xmlns:a16="http://schemas.microsoft.com/office/drawing/2014/main" id="{2AACB225-E725-F541-BF66-0F958D83FD51}"/>
              </a:ext>
            </a:extLst>
          </p:cNvPr>
          <p:cNvSpPr>
            <a:spLocks noGrp="1"/>
          </p:cNvSpPr>
          <p:nvPr>
            <p:ph type="ftr" sz="quarter" idx="11"/>
          </p:nvPr>
        </p:nvSpPr>
        <p:spPr/>
        <p:txBody>
          <a:bodyPr/>
          <a:lstStyle/>
          <a:p>
            <a:r>
              <a:rPr lang="cs-CZ"/>
              <a:t>CS449</a:t>
            </a:r>
            <a:endParaRPr lang="en-US" dirty="0"/>
          </a:p>
        </p:txBody>
      </p:sp>
      <p:sp>
        <p:nvSpPr>
          <p:cNvPr id="4" name="Slide Number Placeholder 3">
            <a:extLst>
              <a:ext uri="{FF2B5EF4-FFF2-40B4-BE49-F238E27FC236}">
                <a16:creationId xmlns:a16="http://schemas.microsoft.com/office/drawing/2014/main" id="{12BBB3B3-6C49-404D-8014-817E8866F34D}"/>
              </a:ext>
            </a:extLst>
          </p:cNvPr>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24861793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const</a:t>
            </a:r>
            <a:r>
              <a:rPr lang="en-US" dirty="0"/>
              <a:t> pointers</a:t>
            </a:r>
          </a:p>
        </p:txBody>
      </p:sp>
      <p:sp>
        <p:nvSpPr>
          <p:cNvPr id="3" name="Content Placeholder 2"/>
          <p:cNvSpPr>
            <a:spLocks noGrp="1"/>
          </p:cNvSpPr>
          <p:nvPr>
            <p:ph idx="1"/>
          </p:nvPr>
        </p:nvSpPr>
        <p:spPr>
          <a:xfrm>
            <a:off x="152400" y="495301"/>
            <a:ext cx="8991600" cy="4495799"/>
          </a:xfrm>
        </p:spPr>
        <p:txBody>
          <a:bodyPr/>
          <a:lstStyle/>
          <a:p>
            <a:r>
              <a:rPr lang="en-US" dirty="0"/>
              <a:t>for any type </a:t>
            </a:r>
            <a:r>
              <a:rPr lang="en-US" b="1" i="1" dirty="0">
                <a:latin typeface="Consolas" panose="020B0609020204030204" pitchFamily="49" charset="0"/>
                <a:cs typeface="Consolas" panose="020B0609020204030204" pitchFamily="49" charset="0"/>
              </a:rPr>
              <a:t>T</a:t>
            </a:r>
            <a:r>
              <a:rPr lang="en-US" dirty="0"/>
              <a:t>, a </a:t>
            </a:r>
            <a:r>
              <a:rPr lang="en-US" b="1" dirty="0" err="1">
                <a:solidFill>
                  <a:srgbClr val="FF0000"/>
                </a:solidFill>
                <a:latin typeface="Consolas" panose="020B0609020204030204" pitchFamily="49" charset="0"/>
                <a:cs typeface="Consolas" panose="020B0609020204030204" pitchFamily="49" charset="0"/>
              </a:rPr>
              <a:t>const</a:t>
            </a:r>
            <a:r>
              <a:rPr lang="en-US" b="1" dirty="0">
                <a:latin typeface="Consolas" panose="020B0609020204030204" pitchFamily="49" charset="0"/>
                <a:cs typeface="Consolas" panose="020B0609020204030204" pitchFamily="49" charset="0"/>
              </a:rPr>
              <a:t> </a:t>
            </a:r>
            <a:r>
              <a:rPr lang="en-US" b="1" i="1" dirty="0">
                <a:latin typeface="Consolas" panose="020B0609020204030204" pitchFamily="49" charset="0"/>
                <a:cs typeface="Consolas" panose="020B0609020204030204" pitchFamily="49" charset="0"/>
              </a:rPr>
              <a:t>T</a:t>
            </a:r>
            <a:r>
              <a:rPr lang="en-US" b="1" dirty="0">
                <a:latin typeface="Consolas" panose="020B0609020204030204" pitchFamily="49" charset="0"/>
                <a:cs typeface="Consolas" panose="020B0609020204030204" pitchFamily="49" charset="0"/>
              </a:rPr>
              <a:t>*</a:t>
            </a:r>
            <a:r>
              <a:rPr lang="en-US" b="1" dirty="0"/>
              <a:t> </a:t>
            </a:r>
            <a:r>
              <a:rPr lang="en-US" dirty="0"/>
              <a:t>is a </a:t>
            </a:r>
            <a:r>
              <a:rPr lang="en-US" b="1" dirty="0"/>
              <a:t>read-only </a:t>
            </a:r>
            <a:r>
              <a:rPr lang="en-US" dirty="0"/>
              <a:t>pointer to a </a:t>
            </a:r>
            <a:r>
              <a:rPr lang="en-US" b="1" i="1" dirty="0">
                <a:latin typeface="Consolas" panose="020B0609020204030204" pitchFamily="49" charset="0"/>
                <a:cs typeface="Consolas" panose="020B0609020204030204" pitchFamily="49" charset="0"/>
              </a:rPr>
              <a:t>T</a:t>
            </a:r>
            <a:endParaRPr lang="en-US" dirty="0">
              <a:latin typeface="Consolas" panose="020B0609020204030204" pitchFamily="49" charset="0"/>
              <a:cs typeface="Consolas" panose="020B0609020204030204" pitchFamily="49" charset="0"/>
            </a:endParaRPr>
          </a:p>
          <a:p>
            <a:pPr lvl="1"/>
            <a:r>
              <a:rPr lang="en-US" dirty="0"/>
              <a:t>you can </a:t>
            </a:r>
            <a:r>
              <a:rPr lang="en-US" b="1" dirty="0"/>
              <a:t>read</a:t>
            </a:r>
            <a:r>
              <a:rPr lang="en-US" dirty="0"/>
              <a:t> the data that it points to, but you can't </a:t>
            </a:r>
            <a:r>
              <a:rPr lang="en-US" b="1" dirty="0"/>
              <a:t>write</a:t>
            </a:r>
            <a:r>
              <a:rPr lang="en-US" dirty="0"/>
              <a:t> it</a:t>
            </a:r>
          </a:p>
          <a:p>
            <a:pPr lvl="1"/>
            <a:r>
              <a:rPr lang="en-US" dirty="0"/>
              <a:t>you </a:t>
            </a:r>
            <a:r>
              <a:rPr lang="en-US" i="1" dirty="0"/>
              <a:t>can</a:t>
            </a:r>
            <a:r>
              <a:rPr lang="en-US" dirty="0"/>
              <a:t> however change </a:t>
            </a:r>
            <a:r>
              <a:rPr lang="en-US" i="1" dirty="0"/>
              <a:t>where the pointer points to</a:t>
            </a:r>
            <a:endParaRPr lang="en-US" dirty="0"/>
          </a:p>
          <a:p>
            <a:pPr marL="522923" lvl="2" indent="0">
              <a:buNone/>
            </a:pPr>
            <a:r>
              <a:rPr lang="en-US" sz="2400" b="1" dirty="0" err="1">
                <a:solidFill>
                  <a:srgbClr val="FF0000"/>
                </a:solidFill>
                <a:latin typeface="Consolas" panose="020B0609020204030204" pitchFamily="49" charset="0"/>
                <a:cs typeface="Consolas" panose="020B0609020204030204" pitchFamily="49" charset="0"/>
              </a:rPr>
              <a:t>const</a:t>
            </a:r>
            <a:r>
              <a:rPr lang="en-US" sz="2400" b="1" dirty="0">
                <a:solidFill>
                  <a:srgbClr val="FF0000"/>
                </a:solidFill>
                <a:latin typeface="Consolas" panose="020B0609020204030204" pitchFamily="49" charset="0"/>
                <a:cs typeface="Consolas" panose="020B0609020204030204" pitchFamily="49" charset="0"/>
              </a:rPr>
              <a:t> char</a:t>
            </a:r>
            <a:r>
              <a:rPr lang="en-US" sz="2400" b="1" dirty="0">
                <a:latin typeface="Consolas" panose="020B0609020204030204" pitchFamily="49" charset="0"/>
                <a:cs typeface="Consolas" panose="020B0609020204030204" pitchFamily="49" charset="0"/>
              </a:rPr>
              <a:t>* s = </a:t>
            </a:r>
            <a:r>
              <a:rPr lang="en-US" sz="2400" b="1" dirty="0">
                <a:solidFill>
                  <a:schemeClr val="accent6">
                    <a:lumMod val="75000"/>
                  </a:schemeClr>
                </a:solidFill>
                <a:latin typeface="Consolas" panose="020B0609020204030204" pitchFamily="49" charset="0"/>
                <a:cs typeface="Consolas" panose="020B0609020204030204" pitchFamily="49" charset="0"/>
              </a:rPr>
              <a:t>"hello"</a:t>
            </a:r>
            <a:r>
              <a:rPr lang="en-US" sz="2400" b="1" dirty="0">
                <a:latin typeface="Consolas" panose="020B0609020204030204" pitchFamily="49" charset="0"/>
                <a:cs typeface="Consolas" panose="020B0609020204030204" pitchFamily="49" charset="0"/>
              </a:rPr>
              <a:t>;</a:t>
            </a:r>
          </a:p>
          <a:p>
            <a:pPr marL="522923" lvl="2" indent="0">
              <a:buNone/>
            </a:pPr>
            <a:r>
              <a:rPr lang="en-US" sz="2400" b="1" dirty="0">
                <a:latin typeface="Consolas" panose="020B0609020204030204" pitchFamily="49" charset="0"/>
                <a:cs typeface="Consolas" panose="020B0609020204030204" pitchFamily="49" charset="0"/>
              </a:rPr>
              <a:t>s = </a:t>
            </a:r>
            <a:r>
              <a:rPr lang="en-US" sz="2400" b="1" dirty="0">
                <a:solidFill>
                  <a:schemeClr val="accent6">
                    <a:lumMod val="75000"/>
                  </a:schemeClr>
                </a:solidFill>
                <a:latin typeface="Consolas" panose="020B0609020204030204" pitchFamily="49" charset="0"/>
                <a:cs typeface="Consolas" panose="020B0609020204030204" pitchFamily="49" charset="0"/>
              </a:rPr>
              <a:t>"goodbye"</a:t>
            </a:r>
            <a:r>
              <a:rPr lang="en-US" sz="2400" b="1" dirty="0">
                <a:latin typeface="Consolas" panose="020B0609020204030204" pitchFamily="49" charset="0"/>
                <a:cs typeface="Consolas" panose="020B0609020204030204" pitchFamily="49" charset="0"/>
              </a:rPr>
              <a:t>; </a:t>
            </a:r>
            <a:r>
              <a:rPr lang="en-US" sz="2400" i="1" dirty="0">
                <a:solidFill>
                  <a:schemeClr val="accent3">
                    <a:lumMod val="50000"/>
                  </a:schemeClr>
                </a:solidFill>
                <a:latin typeface="Consolas" panose="020B0609020204030204" pitchFamily="49" charset="0"/>
                <a:cs typeface="Consolas" panose="020B0609020204030204" pitchFamily="49" charset="0"/>
              </a:rPr>
              <a:t>// fine!</a:t>
            </a:r>
          </a:p>
          <a:p>
            <a:pPr marL="522923" lvl="2" indent="0">
              <a:buNone/>
            </a:pPr>
            <a:r>
              <a:rPr lang="en-US" sz="2400" b="1" dirty="0">
                <a:latin typeface="Consolas" panose="020B0609020204030204" pitchFamily="49" charset="0"/>
                <a:cs typeface="Consolas" panose="020B0609020204030204" pitchFamily="49" charset="0"/>
              </a:rPr>
              <a:t>s[</a:t>
            </a:r>
            <a:r>
              <a:rPr lang="en-US" sz="2400" b="1" dirty="0">
                <a:solidFill>
                  <a:schemeClr val="accent3">
                    <a:lumMod val="75000"/>
                  </a:schemeClr>
                </a:solidFill>
                <a:latin typeface="Consolas" panose="020B0609020204030204" pitchFamily="49" charset="0"/>
                <a:cs typeface="Consolas" panose="020B0609020204030204" pitchFamily="49" charset="0"/>
              </a:rPr>
              <a:t>3</a:t>
            </a:r>
            <a:r>
              <a:rPr lang="en-US" sz="2400" b="1" dirty="0">
                <a:latin typeface="Consolas" panose="020B0609020204030204" pitchFamily="49" charset="0"/>
                <a:cs typeface="Consolas" panose="020B0609020204030204" pitchFamily="49" charset="0"/>
              </a:rPr>
              <a:t>] = </a:t>
            </a:r>
            <a:r>
              <a:rPr lang="en-US" sz="2400" b="1" dirty="0">
                <a:solidFill>
                  <a:schemeClr val="accent6">
                    <a:lumMod val="75000"/>
                  </a:schemeClr>
                </a:solidFill>
                <a:latin typeface="Consolas" panose="020B0609020204030204" pitchFamily="49" charset="0"/>
                <a:cs typeface="Consolas" panose="020B0609020204030204" pitchFamily="49" charset="0"/>
              </a:rPr>
              <a:t>'x'</a:t>
            </a:r>
            <a:r>
              <a:rPr lang="en-US" sz="2400" b="1" dirty="0">
                <a:latin typeface="Consolas" panose="020B0609020204030204" pitchFamily="49" charset="0"/>
                <a:cs typeface="Consolas" panose="020B0609020204030204" pitchFamily="49" charset="0"/>
              </a:rPr>
              <a:t>;    </a:t>
            </a:r>
            <a:r>
              <a:rPr lang="en-US" sz="2400" i="1" dirty="0">
                <a:solidFill>
                  <a:schemeClr val="accent3">
                    <a:lumMod val="50000"/>
                  </a:schemeClr>
                </a:solidFill>
                <a:latin typeface="Consolas" panose="020B0609020204030204" pitchFamily="49" charset="0"/>
                <a:cs typeface="Consolas" panose="020B0609020204030204" pitchFamily="49" charset="0"/>
              </a:rPr>
              <a:t>// COMPILER error!</a:t>
            </a:r>
          </a:p>
          <a:p>
            <a:r>
              <a:rPr lang="en-US" dirty="0" err="1"/>
              <a:t>const</a:t>
            </a:r>
            <a:r>
              <a:rPr lang="en-US" dirty="0"/>
              <a:t> pointers are used when you want a pointer, but you want to promise that you </a:t>
            </a:r>
            <a:r>
              <a:rPr lang="en-US" b="1" dirty="0"/>
              <a:t>won't change the thing that it points to.</a:t>
            </a:r>
          </a:p>
          <a:p>
            <a:pPr lvl="1"/>
            <a:r>
              <a:rPr lang="en-US" dirty="0"/>
              <a:t>e.g. </a:t>
            </a:r>
            <a:r>
              <a:rPr lang="en-US" b="1" dirty="0" err="1">
                <a:latin typeface="Consolas" panose="020B0609020204030204" pitchFamily="49" charset="0"/>
                <a:cs typeface="Consolas" panose="020B0609020204030204" pitchFamily="49" charset="0"/>
              </a:rPr>
              <a:t>strlen</a:t>
            </a:r>
            <a:r>
              <a:rPr lang="en-US" b="1" dirty="0">
                <a:latin typeface="Consolas" panose="020B0609020204030204" pitchFamily="49" charset="0"/>
                <a:cs typeface="Consolas" panose="020B0609020204030204" pitchFamily="49" charset="0"/>
              </a:rPr>
              <a:t>()</a:t>
            </a:r>
            <a:r>
              <a:rPr lang="en-US" dirty="0"/>
              <a:t> takes a </a:t>
            </a:r>
            <a:r>
              <a:rPr lang="en-US" b="1" dirty="0" err="1">
                <a:solidFill>
                  <a:srgbClr val="FF0000"/>
                </a:solidFill>
                <a:latin typeface="Consolas" panose="020B0609020204030204" pitchFamily="49" charset="0"/>
                <a:cs typeface="Consolas" panose="020B0609020204030204" pitchFamily="49" charset="0"/>
              </a:rPr>
              <a:t>const</a:t>
            </a:r>
            <a:r>
              <a:rPr lang="en-US" b="1" dirty="0">
                <a:solidFill>
                  <a:srgbClr val="FF0000"/>
                </a:solidFill>
                <a:latin typeface="Consolas" panose="020B0609020204030204" pitchFamily="49" charset="0"/>
                <a:cs typeface="Consolas" panose="020B0609020204030204" pitchFamily="49" charset="0"/>
              </a:rPr>
              <a:t> char</a:t>
            </a:r>
            <a:r>
              <a:rPr lang="en-US" b="1" dirty="0">
                <a:latin typeface="Consolas" panose="020B0609020204030204" pitchFamily="49" charset="0"/>
                <a:cs typeface="Consolas" panose="020B0609020204030204" pitchFamily="49" charset="0"/>
              </a:rPr>
              <a:t>*</a:t>
            </a:r>
            <a:r>
              <a:rPr lang="en-US" dirty="0"/>
              <a:t> - it reads from the string but will not modify it.</a:t>
            </a:r>
          </a:p>
          <a:p>
            <a:r>
              <a:rPr lang="en-US" dirty="0"/>
              <a:t>see </a:t>
            </a:r>
            <a:r>
              <a:rPr lang="en-US" b="1" dirty="0">
                <a:latin typeface="Consolas" panose="020B0609020204030204" pitchFamily="49" charset="0"/>
                <a:cs typeface="Consolas" panose="020B0609020204030204" pitchFamily="49" charset="0"/>
              </a:rPr>
              <a:t>6_const_ptrs.c</a:t>
            </a:r>
          </a:p>
        </p:txBody>
      </p:sp>
      <p:sp>
        <p:nvSpPr>
          <p:cNvPr id="5" name="Footer Placeholder 4"/>
          <p:cNvSpPr>
            <a:spLocks noGrp="1"/>
          </p:cNvSpPr>
          <p:nvPr>
            <p:ph type="ftr" sz="quarter" idx="11"/>
          </p:nvPr>
        </p:nvSpPr>
        <p:spPr/>
        <p:txBody>
          <a:bodyPr/>
          <a:lstStyle/>
          <a:p>
            <a:r>
              <a:rPr lang="is-IS" dirty="0"/>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4</a:t>
            </a:fld>
            <a:endParaRPr lang="en-US"/>
          </a:p>
        </p:txBody>
      </p:sp>
    </p:spTree>
    <p:extLst>
      <p:ext uri="{BB962C8B-B14F-4D97-AF65-F5344CB8AC3E}">
        <p14:creationId xmlns:p14="http://schemas.microsoft.com/office/powerpoint/2010/main" val="424132354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Pointer casting</a:t>
            </a:r>
            <a:endParaRPr lang="en-US" dirty="0"/>
          </a:p>
        </p:txBody>
      </p:sp>
      <p:sp>
        <p:nvSpPr>
          <p:cNvPr id="3" name="Content Placeholder 2"/>
          <p:cNvSpPr>
            <a:spLocks noGrp="1"/>
          </p:cNvSpPr>
          <p:nvPr>
            <p:ph idx="1"/>
          </p:nvPr>
        </p:nvSpPr>
        <p:spPr/>
        <p:txBody>
          <a:bodyPr/>
          <a:lstStyle/>
          <a:p>
            <a:r>
              <a:rPr lang="en-US" b="1" dirty="0"/>
              <a:t>casts</a:t>
            </a:r>
            <a:r>
              <a:rPr lang="en-US" dirty="0"/>
              <a:t> convert from one type to another, like so: </a:t>
            </a:r>
            <a:r>
              <a:rPr lang="en-US" b="1" dirty="0">
                <a:latin typeface="Consolas" panose="020B0609020204030204" pitchFamily="49" charset="0"/>
                <a:cs typeface="Consolas" panose="020B0609020204030204" pitchFamily="49" charset="0"/>
              </a:rPr>
              <a:t>(</a:t>
            </a:r>
            <a:r>
              <a:rPr lang="en-US" b="1" dirty="0">
                <a:solidFill>
                  <a:srgbClr val="FF0000"/>
                </a:solidFill>
                <a:latin typeface="Consolas" panose="020B0609020204030204" pitchFamily="49" charset="0"/>
                <a:cs typeface="Consolas" panose="020B0609020204030204" pitchFamily="49" charset="0"/>
              </a:rPr>
              <a:t>type</a:t>
            </a:r>
            <a:r>
              <a:rPr lang="en-US" b="1" dirty="0">
                <a:latin typeface="Consolas" panose="020B0609020204030204" pitchFamily="49" charset="0"/>
                <a:cs typeface="Consolas" panose="020B0609020204030204" pitchFamily="49" charset="0"/>
              </a:rPr>
              <a:t>)value</a:t>
            </a:r>
            <a:endParaRPr lang="en-US" b="1" dirty="0"/>
          </a:p>
          <a:p>
            <a:pPr marL="522923" lvl="2" indent="0">
              <a:buNone/>
            </a:pPr>
            <a:r>
              <a:rPr lang="en-US" b="1" dirty="0" err="1">
                <a:solidFill>
                  <a:srgbClr val="FF0000"/>
                </a:solidFill>
                <a:latin typeface="Consolas" panose="020B0609020204030204" pitchFamily="49" charset="0"/>
                <a:cs typeface="Consolas" panose="020B0609020204030204" pitchFamily="49" charset="0"/>
              </a:rPr>
              <a:t>int</a:t>
            </a:r>
            <a:r>
              <a:rPr lang="en-US" b="1" dirty="0">
                <a:solidFill>
                  <a:srgbClr val="FF0000"/>
                </a:solidFill>
                <a:latin typeface="Consolas" panose="020B0609020204030204" pitchFamily="49" charset="0"/>
                <a:cs typeface="Consolas" panose="020B0609020204030204" pitchFamily="49" charset="0"/>
              </a:rPr>
              <a:t> </a:t>
            </a:r>
            <a:r>
              <a:rPr lang="en-US" b="1" dirty="0">
                <a:latin typeface="Consolas" panose="020B0609020204030204" pitchFamily="49" charset="0"/>
                <a:cs typeface="Consolas" panose="020B0609020204030204" pitchFamily="49" charset="0"/>
              </a:rPr>
              <a:t>a = </a:t>
            </a:r>
            <a:r>
              <a:rPr lang="en-US" b="1" dirty="0">
                <a:solidFill>
                  <a:schemeClr val="accent3">
                    <a:lumMod val="75000"/>
                  </a:schemeClr>
                </a:solidFill>
                <a:latin typeface="Consolas" panose="020B0609020204030204" pitchFamily="49" charset="0"/>
                <a:cs typeface="Consolas" panose="020B0609020204030204" pitchFamily="49" charset="0"/>
              </a:rPr>
              <a:t>20</a:t>
            </a:r>
            <a:r>
              <a:rPr lang="en-US" b="1" dirty="0">
                <a:latin typeface="Consolas" panose="020B0609020204030204" pitchFamily="49" charset="0"/>
                <a:cs typeface="Consolas" panose="020B0609020204030204" pitchFamily="49" charset="0"/>
              </a:rPr>
              <a:t>, b = </a:t>
            </a:r>
            <a:r>
              <a:rPr lang="en-US" b="1" dirty="0">
                <a:solidFill>
                  <a:schemeClr val="accent3">
                    <a:lumMod val="75000"/>
                  </a:schemeClr>
                </a:solidFill>
                <a:latin typeface="Consolas" panose="020B0609020204030204" pitchFamily="49" charset="0"/>
                <a:cs typeface="Consolas" panose="020B0609020204030204" pitchFamily="49" charset="0"/>
              </a:rPr>
              <a:t>25</a:t>
            </a:r>
            <a:r>
              <a:rPr lang="en-US" b="1" dirty="0">
                <a:latin typeface="Consolas" panose="020B0609020204030204" pitchFamily="49" charset="0"/>
                <a:cs typeface="Consolas" panose="020B0609020204030204" pitchFamily="49" charset="0"/>
              </a:rPr>
              <a:t>;</a:t>
            </a:r>
            <a:endParaRPr lang="en-US" b="1" dirty="0">
              <a:solidFill>
                <a:srgbClr val="FF0000"/>
              </a:solidFill>
              <a:latin typeface="Consolas" panose="020B0609020204030204" pitchFamily="49" charset="0"/>
              <a:cs typeface="Consolas" panose="020B0609020204030204" pitchFamily="49" charset="0"/>
            </a:endParaRPr>
          </a:p>
          <a:p>
            <a:pPr marL="522923" lvl="2" indent="0">
              <a:buNone/>
            </a:pPr>
            <a:r>
              <a:rPr lang="en-US" b="1" dirty="0">
                <a:solidFill>
                  <a:srgbClr val="FF0000"/>
                </a:solidFill>
                <a:latin typeface="Consolas" panose="020B0609020204030204" pitchFamily="49" charset="0"/>
                <a:cs typeface="Consolas" panose="020B0609020204030204" pitchFamily="49" charset="0"/>
              </a:rPr>
              <a:t>double</a:t>
            </a:r>
            <a:r>
              <a:rPr lang="en-US" b="1" dirty="0">
                <a:latin typeface="Consolas" panose="020B0609020204030204" pitchFamily="49" charset="0"/>
                <a:cs typeface="Consolas" panose="020B0609020204030204" pitchFamily="49" charset="0"/>
              </a:rPr>
              <a:t> x = a / (</a:t>
            </a:r>
            <a:r>
              <a:rPr lang="en-US" b="1" dirty="0">
                <a:solidFill>
                  <a:srgbClr val="FF0000"/>
                </a:solidFill>
                <a:latin typeface="Consolas" panose="020B0609020204030204" pitchFamily="49" charset="0"/>
                <a:cs typeface="Consolas" panose="020B0609020204030204" pitchFamily="49" charset="0"/>
              </a:rPr>
              <a:t>double</a:t>
            </a:r>
            <a:r>
              <a:rPr lang="en-US" b="1" dirty="0">
                <a:latin typeface="Consolas" panose="020B0609020204030204" pitchFamily="49" charset="0"/>
                <a:cs typeface="Consolas" panose="020B0609020204030204" pitchFamily="49" charset="0"/>
              </a:rPr>
              <a:t>)b; </a:t>
            </a:r>
            <a:r>
              <a:rPr lang="en-US" sz="2000" i="1" dirty="0">
                <a:solidFill>
                  <a:schemeClr val="accent3">
                    <a:lumMod val="50000"/>
                  </a:schemeClr>
                </a:solidFill>
                <a:latin typeface="Consolas" panose="020B0609020204030204" pitchFamily="49" charset="0"/>
                <a:cs typeface="Consolas" panose="020B0609020204030204" pitchFamily="49" charset="0"/>
              </a:rPr>
              <a:t>// now it's 0.8</a:t>
            </a:r>
            <a:endParaRPr lang="en-US" b="1" dirty="0">
              <a:latin typeface="Consolas" panose="020B0609020204030204" pitchFamily="49" charset="0"/>
              <a:cs typeface="Consolas" panose="020B0609020204030204" pitchFamily="49" charset="0"/>
            </a:endParaRPr>
          </a:p>
          <a:p>
            <a:r>
              <a:rPr lang="en-US" dirty="0"/>
              <a:t>you can cast </a:t>
            </a:r>
            <a:r>
              <a:rPr lang="en-US" b="1" dirty="0"/>
              <a:t>pointers </a:t>
            </a:r>
            <a:r>
              <a:rPr lang="en-US" dirty="0"/>
              <a:t>too</a:t>
            </a:r>
            <a:endParaRPr lang="en-US" b="1" dirty="0"/>
          </a:p>
          <a:p>
            <a:pPr marL="515780" lvl="2" indent="0">
              <a:buNone/>
            </a:pPr>
            <a:r>
              <a:rPr lang="en-US" sz="2400" b="1" dirty="0">
                <a:solidFill>
                  <a:srgbClr val="FF0000"/>
                </a:solidFill>
                <a:latin typeface="Consolas" panose="020B0609020204030204" pitchFamily="49" charset="0"/>
                <a:cs typeface="Consolas" panose="020B0609020204030204" pitchFamily="49" charset="0"/>
              </a:rPr>
              <a:t>float</a:t>
            </a:r>
            <a:r>
              <a:rPr lang="en-US" sz="2400" b="1" dirty="0">
                <a:latin typeface="Consolas" panose="020B0609020204030204" pitchFamily="49" charset="0"/>
                <a:cs typeface="Consolas" panose="020B0609020204030204" pitchFamily="49" charset="0"/>
              </a:rPr>
              <a:t> f = </a:t>
            </a:r>
            <a:r>
              <a:rPr lang="en-US" sz="2400" b="1" dirty="0">
                <a:solidFill>
                  <a:schemeClr val="accent3">
                    <a:lumMod val="75000"/>
                  </a:schemeClr>
                </a:solidFill>
                <a:latin typeface="Consolas" panose="020B0609020204030204" pitchFamily="49" charset="0"/>
                <a:cs typeface="Consolas" panose="020B0609020204030204" pitchFamily="49" charset="0"/>
              </a:rPr>
              <a:t>3.567</a:t>
            </a:r>
            <a:r>
              <a:rPr lang="en-US" sz="2400" b="1" dirty="0">
                <a:latin typeface="Consolas" panose="020B0609020204030204" pitchFamily="49" charset="0"/>
                <a:cs typeface="Consolas" panose="020B0609020204030204" pitchFamily="49" charset="0"/>
              </a:rPr>
              <a:t>;</a:t>
            </a:r>
          </a:p>
          <a:p>
            <a:pPr marL="515780" lvl="2" indent="0">
              <a:buNone/>
            </a:pP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 p = (</a:t>
            </a:r>
            <a:r>
              <a:rPr lang="en-US" sz="2400" b="1" dirty="0">
                <a:solidFill>
                  <a:srgbClr val="FF0000"/>
                </a:solidFill>
                <a:latin typeface="Consolas" panose="020B0609020204030204" pitchFamily="49" charset="0"/>
                <a:cs typeface="Consolas" panose="020B0609020204030204" pitchFamily="49" charset="0"/>
              </a:rPr>
              <a:t>int</a:t>
            </a:r>
            <a:r>
              <a:rPr lang="en-US" sz="2400" b="1" dirty="0">
                <a:latin typeface="Consolas" panose="020B0609020204030204" pitchFamily="49" charset="0"/>
                <a:cs typeface="Consolas" panose="020B0609020204030204" pitchFamily="49" charset="0"/>
              </a:rPr>
              <a:t>*)&amp;f;    </a:t>
            </a:r>
            <a:r>
              <a:rPr lang="en-US" sz="2400" i="1" dirty="0">
                <a:solidFill>
                  <a:schemeClr val="accent3">
                    <a:lumMod val="50000"/>
                  </a:schemeClr>
                </a:solidFill>
                <a:latin typeface="Consolas" panose="020B0609020204030204" pitchFamily="49" charset="0"/>
                <a:cs typeface="Consolas" panose="020B0609020204030204" pitchFamily="49" charset="0"/>
              </a:rPr>
              <a:t>// p points to f...</a:t>
            </a:r>
          </a:p>
          <a:p>
            <a:pPr marL="515780" lvl="2" indent="0">
              <a:buNone/>
            </a:pPr>
            <a:r>
              <a:rPr lang="en-US" sz="2400" b="1" dirty="0" err="1">
                <a:latin typeface="Consolas" panose="020B0609020204030204" pitchFamily="49" charset="0"/>
                <a:cs typeface="Consolas" panose="020B0609020204030204" pitchFamily="49" charset="0"/>
              </a:rPr>
              <a:t>printf</a:t>
            </a:r>
            <a:r>
              <a:rPr lang="en-US" sz="2400" b="1" dirty="0">
                <a:latin typeface="Consolas" panose="020B0609020204030204" pitchFamily="49" charset="0"/>
                <a:cs typeface="Consolas" panose="020B0609020204030204" pitchFamily="49" charset="0"/>
              </a:rPr>
              <a:t>(</a:t>
            </a:r>
            <a:r>
              <a:rPr lang="en-US" sz="2400" b="1" dirty="0">
                <a:solidFill>
                  <a:schemeClr val="accent6">
                    <a:lumMod val="75000"/>
                  </a:schemeClr>
                </a:solidFill>
                <a:latin typeface="Consolas" panose="020B0609020204030204" pitchFamily="49" charset="0"/>
                <a:cs typeface="Consolas" panose="020B0609020204030204" pitchFamily="49" charset="0"/>
              </a:rPr>
              <a:t>"%08x\n"</a:t>
            </a:r>
            <a:r>
              <a:rPr lang="en-US" sz="2400" b="1" dirty="0">
                <a:latin typeface="Consolas" panose="020B0609020204030204" pitchFamily="49" charset="0"/>
                <a:cs typeface="Consolas" panose="020B0609020204030204" pitchFamily="49" charset="0"/>
              </a:rPr>
              <a:t>, *p); </a:t>
            </a:r>
            <a:r>
              <a:rPr lang="en-US" sz="2400" i="1" dirty="0">
                <a:solidFill>
                  <a:schemeClr val="accent3">
                    <a:lumMod val="50000"/>
                  </a:schemeClr>
                </a:solidFill>
                <a:latin typeface="Consolas" panose="020B0609020204030204" pitchFamily="49" charset="0"/>
                <a:cs typeface="Consolas" panose="020B0609020204030204" pitchFamily="49" charset="0"/>
              </a:rPr>
              <a:t>// interprets f as an int!</a:t>
            </a:r>
          </a:p>
          <a:p>
            <a:r>
              <a:rPr lang="en-US" dirty="0"/>
              <a:t>the computer </a:t>
            </a:r>
            <a:r>
              <a:rPr lang="en-US" b="1" dirty="0"/>
              <a:t>does not care what bits represent</a:t>
            </a:r>
            <a:endParaRPr lang="en-US" i="1" dirty="0"/>
          </a:p>
          <a:p>
            <a:pPr lvl="1"/>
            <a:r>
              <a:rPr lang="en-US" dirty="0">
                <a:solidFill>
                  <a:srgbClr val="FF0000"/>
                </a:solidFill>
              </a:rPr>
              <a:t>this kind of cast does </a:t>
            </a:r>
            <a:r>
              <a:rPr lang="en-US" b="1" dirty="0">
                <a:solidFill>
                  <a:srgbClr val="FF0000"/>
                </a:solidFill>
              </a:rPr>
              <a:t>not</a:t>
            </a:r>
            <a:r>
              <a:rPr lang="en-US" dirty="0">
                <a:solidFill>
                  <a:srgbClr val="FF0000"/>
                </a:solidFill>
              </a:rPr>
              <a:t> change anything in memory</a:t>
            </a:r>
          </a:p>
          <a:p>
            <a:pPr lvl="2"/>
            <a:r>
              <a:rPr lang="en-US" b="1" dirty="0">
                <a:latin typeface="Consolas" panose="020B0609020204030204" pitchFamily="49" charset="0"/>
                <a:cs typeface="Consolas" panose="020B0609020204030204" pitchFamily="49" charset="0"/>
              </a:rPr>
              <a:t>f</a:t>
            </a:r>
            <a:r>
              <a:rPr lang="en-US" dirty="0"/>
              <a:t> is still there and it still holds 3.567</a:t>
            </a:r>
          </a:p>
          <a:p>
            <a:pPr lvl="1"/>
            <a:r>
              <a:rPr lang="en-US" dirty="0"/>
              <a:t>it only changes how we </a:t>
            </a:r>
            <a:r>
              <a:rPr lang="en-US" b="1" dirty="0"/>
              <a:t>view</a:t>
            </a:r>
            <a:r>
              <a:rPr lang="en-US" dirty="0"/>
              <a:t> that memory</a:t>
            </a:r>
          </a:p>
          <a:p>
            <a:r>
              <a:rPr lang="en-US" dirty="0"/>
              <a:t>see </a:t>
            </a:r>
            <a:r>
              <a:rPr lang="en-US" b="1" dirty="0">
                <a:latin typeface="Consolas" panose="020B0609020204030204" pitchFamily="49" charset="0"/>
                <a:cs typeface="Consolas" panose="020B0609020204030204" pitchFamily="49" charset="0"/>
              </a:rPr>
              <a:t>6_ptr_casts.c</a:t>
            </a:r>
            <a:r>
              <a:rPr lang="en-US" dirty="0"/>
              <a:t> (and the visualization linked below it)</a:t>
            </a:r>
          </a:p>
        </p:txBody>
      </p:sp>
      <p:sp>
        <p:nvSpPr>
          <p:cNvPr id="5" name="Footer Placeholder 4"/>
          <p:cNvSpPr>
            <a:spLocks noGrp="1"/>
          </p:cNvSpPr>
          <p:nvPr>
            <p:ph type="ftr" sz="quarter" idx="11"/>
          </p:nvPr>
        </p:nvSpPr>
        <p:spPr/>
        <p:txBody>
          <a:bodyPr/>
          <a:lstStyle/>
          <a:p>
            <a:r>
              <a:rPr lang="is-IS" dirty="0"/>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spTree>
    <p:extLst>
      <p:ext uri="{BB962C8B-B14F-4D97-AF65-F5344CB8AC3E}">
        <p14:creationId xmlns:p14="http://schemas.microsoft.com/office/powerpoint/2010/main" val="112407259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Stack!!!</a:t>
            </a:r>
          </a:p>
        </p:txBody>
      </p:sp>
      <p:sp>
        <p:nvSpPr>
          <p:cNvPr id="5" name="Footer Placeholder 4"/>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flow of control</a:t>
            </a:r>
          </a:p>
        </p:txBody>
      </p:sp>
      <p:sp>
        <p:nvSpPr>
          <p:cNvPr id="3" name="Content Placeholder 2"/>
          <p:cNvSpPr>
            <a:spLocks noGrp="1"/>
          </p:cNvSpPr>
          <p:nvPr>
            <p:ph idx="1"/>
          </p:nvPr>
        </p:nvSpPr>
        <p:spPr>
          <a:xfrm>
            <a:off x="152400" y="495301"/>
            <a:ext cx="8763000" cy="914399"/>
          </a:xfrm>
        </p:spPr>
        <p:txBody>
          <a:bodyPr/>
          <a:lstStyle/>
          <a:p>
            <a:r>
              <a:rPr lang="en-US" dirty="0"/>
              <a:t>when the caller calls a function, where do we go?</a:t>
            </a:r>
          </a:p>
          <a:p>
            <a:r>
              <a:rPr lang="en-US" dirty="0"/>
              <a:t>when the </a:t>
            </a:r>
            <a:r>
              <a:rPr lang="en-US" dirty="0" err="1"/>
              <a:t>callee's</a:t>
            </a:r>
            <a:r>
              <a:rPr lang="en-US" dirty="0"/>
              <a:t> code is finished, where do we go?</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7</a:t>
            </a:fld>
            <a:endParaRPr lang="en-US" dirty="0"/>
          </a:p>
        </p:txBody>
      </p:sp>
      <p:sp>
        <p:nvSpPr>
          <p:cNvPr id="7" name="TextBox 6"/>
          <p:cNvSpPr txBox="1"/>
          <p:nvPr/>
        </p:nvSpPr>
        <p:spPr>
          <a:xfrm>
            <a:off x="1143000" y="1409701"/>
            <a:ext cx="2747868" cy="1815882"/>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void</a:t>
            </a:r>
            <a:r>
              <a:rPr lang="en-US" sz="2800" b="1" dirty="0">
                <a:latin typeface="Consolas" charset="0"/>
                <a:ea typeface="Consolas" charset="0"/>
                <a:cs typeface="Consolas" charset="0"/>
              </a:rPr>
              <a:t> fork() {</a:t>
            </a:r>
            <a:br>
              <a:rPr lang="en-US" sz="2800" b="1" dirty="0">
                <a:latin typeface="Consolas" charset="0"/>
                <a:ea typeface="Consolas" charset="0"/>
                <a:cs typeface="Consolas" charset="0"/>
              </a:rPr>
            </a:br>
            <a:r>
              <a:rPr lang="en-US" sz="2800" b="1" dirty="0">
                <a:latin typeface="Consolas" charset="0"/>
                <a:ea typeface="Consolas" charset="0"/>
                <a:cs typeface="Consolas" charset="0"/>
              </a:rPr>
              <a:t>    knife();</a:t>
            </a:r>
          </a:p>
          <a:p>
            <a:r>
              <a:rPr lang="en-US" sz="2800" b="1" dirty="0">
                <a:latin typeface="Consolas" charset="0"/>
                <a:ea typeface="Consolas" charset="0"/>
                <a:cs typeface="Consolas" charset="0"/>
              </a:rPr>
              <a:t>    spoon++;</a:t>
            </a:r>
          </a:p>
          <a:p>
            <a:r>
              <a:rPr lang="en-US" sz="2800" b="1" dirty="0">
                <a:latin typeface="Consolas" charset="0"/>
                <a:ea typeface="Consolas" charset="0"/>
                <a:cs typeface="Consolas" charset="0"/>
              </a:rPr>
              <a:t>}</a:t>
            </a:r>
          </a:p>
        </p:txBody>
      </p:sp>
      <p:sp>
        <p:nvSpPr>
          <p:cNvPr id="8" name="TextBox 7"/>
          <p:cNvSpPr txBox="1"/>
          <p:nvPr/>
        </p:nvSpPr>
        <p:spPr>
          <a:xfrm>
            <a:off x="4800600" y="1409700"/>
            <a:ext cx="2945037" cy="1815882"/>
          </a:xfrm>
          <a:prstGeom prst="rect">
            <a:avLst/>
          </a:prstGeom>
          <a:noFill/>
        </p:spPr>
        <p:txBody>
          <a:bodyPr wrap="none" rtlCol="0">
            <a:spAutoFit/>
          </a:bodyPr>
          <a:lstStyle/>
          <a:p>
            <a:r>
              <a:rPr lang="en-US" sz="2800" b="1" dirty="0">
                <a:solidFill>
                  <a:srgbClr val="FF0000"/>
                </a:solidFill>
                <a:latin typeface="Consolas" charset="0"/>
                <a:ea typeface="Consolas" charset="0"/>
                <a:cs typeface="Consolas" charset="0"/>
              </a:rPr>
              <a:t>void</a:t>
            </a:r>
            <a:r>
              <a:rPr lang="en-US" sz="2800" b="1" dirty="0">
                <a:latin typeface="Consolas" charset="0"/>
                <a:ea typeface="Consolas" charset="0"/>
                <a:cs typeface="Consolas" charset="0"/>
              </a:rPr>
              <a:t> knife() {</a:t>
            </a:r>
          </a:p>
          <a:p>
            <a:r>
              <a:rPr lang="en-US" sz="2800" b="1" dirty="0">
                <a:latin typeface="Consolas" charset="0"/>
                <a:ea typeface="Consolas" charset="0"/>
                <a:cs typeface="Consolas" charset="0"/>
              </a:rPr>
              <a:t>    spork++;</a:t>
            </a:r>
          </a:p>
          <a:p>
            <a:r>
              <a:rPr lang="en-US" sz="2800" b="1" dirty="0">
                <a:latin typeface="Consolas" charset="0"/>
                <a:ea typeface="Consolas" charset="0"/>
                <a:cs typeface="Consolas" charset="0"/>
              </a:rPr>
              <a:t>    spatula--;</a:t>
            </a:r>
          </a:p>
          <a:p>
            <a:r>
              <a:rPr lang="en-US" sz="2800" b="1" dirty="0">
                <a:latin typeface="Consolas" charset="0"/>
                <a:ea typeface="Consolas" charset="0"/>
                <a:cs typeface="Consolas" charset="0"/>
              </a:rPr>
              <a:t>}</a:t>
            </a:r>
          </a:p>
        </p:txBody>
      </p:sp>
      <p:cxnSp>
        <p:nvCxnSpPr>
          <p:cNvPr id="9" name="Curved Connector 8"/>
          <p:cNvCxnSpPr/>
          <p:nvPr/>
        </p:nvCxnSpPr>
        <p:spPr>
          <a:xfrm flipV="1">
            <a:off x="3671233" y="1639361"/>
            <a:ext cx="1129367" cy="488551"/>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133600" y="2781302"/>
            <a:ext cx="1167307" cy="584775"/>
          </a:xfrm>
          <a:prstGeom prst="rect">
            <a:avLst/>
          </a:prstGeom>
          <a:noFill/>
        </p:spPr>
        <p:txBody>
          <a:bodyPr wrap="none" rtlCol="0">
            <a:spAutoFit/>
          </a:bodyPr>
          <a:lstStyle/>
          <a:p>
            <a:r>
              <a:rPr lang="en-US" sz="3200" dirty="0"/>
              <a:t>call</a:t>
            </a:r>
            <a:r>
              <a:rPr lang="en-US" sz="3200" b="1" dirty="0"/>
              <a:t>er</a:t>
            </a:r>
          </a:p>
        </p:txBody>
      </p:sp>
      <p:sp>
        <p:nvSpPr>
          <p:cNvPr id="11" name="TextBox 10"/>
          <p:cNvSpPr txBox="1"/>
          <p:nvPr/>
        </p:nvSpPr>
        <p:spPr>
          <a:xfrm>
            <a:off x="5689464" y="2781301"/>
            <a:ext cx="1226618" cy="584775"/>
          </a:xfrm>
          <a:prstGeom prst="rect">
            <a:avLst/>
          </a:prstGeom>
          <a:noFill/>
        </p:spPr>
        <p:txBody>
          <a:bodyPr wrap="none" rtlCol="0">
            <a:spAutoFit/>
          </a:bodyPr>
          <a:lstStyle/>
          <a:p>
            <a:r>
              <a:rPr lang="en-US" sz="3200" dirty="0" err="1"/>
              <a:t>call</a:t>
            </a:r>
            <a:r>
              <a:rPr lang="en-US" sz="3200" b="1" dirty="0" err="1"/>
              <a:t>ee</a:t>
            </a:r>
            <a:endParaRPr lang="en-US" sz="3200" b="1" dirty="0"/>
          </a:p>
        </p:txBody>
      </p:sp>
      <p:cxnSp>
        <p:nvCxnSpPr>
          <p:cNvPr id="13" name="Straight Arrow Connector 12"/>
          <p:cNvCxnSpPr/>
          <p:nvPr/>
        </p:nvCxnSpPr>
        <p:spPr>
          <a:xfrm>
            <a:off x="4800600" y="1714500"/>
            <a:ext cx="0" cy="12192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urved Connector 13"/>
          <p:cNvCxnSpPr/>
          <p:nvPr/>
        </p:nvCxnSpPr>
        <p:spPr>
          <a:xfrm flipH="1" flipV="1">
            <a:off x="3675194" y="2537025"/>
            <a:ext cx="1129367" cy="488551"/>
          </a:xfrm>
          <a:prstGeom prst="curvedConnector3">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959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the stack?</a:t>
            </a:r>
          </a:p>
        </p:txBody>
      </p:sp>
      <p:sp>
        <p:nvSpPr>
          <p:cNvPr id="3" name="Content Placeholder 2"/>
          <p:cNvSpPr>
            <a:spLocks noGrp="1"/>
          </p:cNvSpPr>
          <p:nvPr>
            <p:ph idx="1"/>
          </p:nvPr>
        </p:nvSpPr>
        <p:spPr/>
        <p:txBody>
          <a:bodyPr/>
          <a:lstStyle/>
          <a:p>
            <a:r>
              <a:rPr lang="en-US" dirty="0"/>
              <a:t>it's an </a:t>
            </a:r>
            <a:r>
              <a:rPr lang="en-US" b="1" dirty="0"/>
              <a:t>area of memory </a:t>
            </a:r>
            <a:r>
              <a:rPr lang="en-US" dirty="0"/>
              <a:t>provided to your program by the OS.</a:t>
            </a:r>
          </a:p>
          <a:p>
            <a:pPr lvl="1"/>
            <a:r>
              <a:rPr lang="en-US" dirty="0"/>
              <a:t>when your program starts, it's already there.</a:t>
            </a:r>
          </a:p>
          <a:p>
            <a:r>
              <a:rPr lang="en-US" dirty="0"/>
              <a:t>the stack holds </a:t>
            </a:r>
            <a:r>
              <a:rPr lang="en-US" b="1" dirty="0"/>
              <a:t>information about function calls.</a:t>
            </a:r>
          </a:p>
          <a:p>
            <a:r>
              <a:rPr lang="en-US" dirty="0"/>
              <a:t>it's not a </a:t>
            </a:r>
            <a:r>
              <a:rPr lang="en-US" i="1" dirty="0"/>
              <a:t>strict</a:t>
            </a:r>
            <a:r>
              <a:rPr lang="en-US" dirty="0"/>
              <a:t> stack…</a:t>
            </a:r>
          </a:p>
          <a:p>
            <a:pPr lvl="1"/>
            <a:r>
              <a:rPr lang="en-US" dirty="0"/>
              <a:t>you can read and write any part of it.</a:t>
            </a:r>
          </a:p>
          <a:p>
            <a:pPr lvl="1"/>
            <a:r>
              <a:rPr lang="en-US" dirty="0"/>
              <a:t>but it </a:t>
            </a:r>
            <a:r>
              <a:rPr lang="en-US" b="1" dirty="0"/>
              <a:t>grows and shrinks </a:t>
            </a:r>
            <a:r>
              <a:rPr lang="en-US" dirty="0"/>
              <a:t>like a stack…</a:t>
            </a:r>
          </a:p>
          <a:p>
            <a:pPr lvl="1"/>
            <a:r>
              <a:rPr lang="en-US" dirty="0"/>
              <a:t>and we use "push" and "pop" to describe that.</a:t>
            </a:r>
          </a:p>
          <a:p>
            <a:r>
              <a:rPr lang="en-US" dirty="0"/>
              <a:t>each program* gets </a:t>
            </a:r>
            <a:r>
              <a:rPr lang="en-US" b="1" dirty="0"/>
              <a:t>one</a:t>
            </a:r>
            <a:r>
              <a:rPr lang="en-US" dirty="0"/>
              <a:t> stack!</a:t>
            </a:r>
          </a:p>
          <a:p>
            <a:pPr lvl="1"/>
            <a:r>
              <a:rPr lang="en-US" dirty="0"/>
              <a:t>cause only one function is running at a time.**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8</a:t>
            </a:fld>
            <a:endParaRPr lang="en-US"/>
          </a:p>
        </p:txBody>
      </p:sp>
      <p:sp>
        <p:nvSpPr>
          <p:cNvPr id="7" name="Rectangle 6"/>
          <p:cNvSpPr/>
          <p:nvPr/>
        </p:nvSpPr>
        <p:spPr>
          <a:xfrm>
            <a:off x="7467600" y="1028700"/>
            <a:ext cx="1447800" cy="40386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Memory</a:t>
            </a:r>
          </a:p>
        </p:txBody>
      </p:sp>
      <p:sp>
        <p:nvSpPr>
          <p:cNvPr id="8" name="Rectangle 7"/>
          <p:cNvSpPr/>
          <p:nvPr/>
        </p:nvSpPr>
        <p:spPr>
          <a:xfrm>
            <a:off x="7467600" y="1409700"/>
            <a:ext cx="1447800" cy="8382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Stack</a:t>
            </a:r>
          </a:p>
        </p:txBody>
      </p:sp>
    </p:spTree>
    <p:extLst>
      <p:ext uri="{BB962C8B-B14F-4D97-AF65-F5344CB8AC3E}">
        <p14:creationId xmlns:p14="http://schemas.microsoft.com/office/powerpoint/2010/main" val="104675254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Activation records (ARs)</a:t>
            </a:r>
          </a:p>
        </p:txBody>
      </p:sp>
      <p:sp>
        <p:nvSpPr>
          <p:cNvPr id="3" name="Content Placeholder 2"/>
          <p:cNvSpPr>
            <a:spLocks noGrp="1"/>
          </p:cNvSpPr>
          <p:nvPr>
            <p:ph idx="1"/>
          </p:nvPr>
        </p:nvSpPr>
        <p:spPr>
          <a:xfrm>
            <a:off x="152400" y="495301"/>
            <a:ext cx="8763000" cy="1904999"/>
          </a:xfrm>
        </p:spPr>
        <p:txBody>
          <a:bodyPr>
            <a:normAutofit/>
          </a:bodyPr>
          <a:lstStyle/>
          <a:p>
            <a:r>
              <a:rPr lang="en-US" dirty="0"/>
              <a:t>when a function is called, a bunch of data is </a:t>
            </a:r>
            <a:r>
              <a:rPr lang="en-US" b="1" dirty="0"/>
              <a:t>pushed</a:t>
            </a:r>
            <a:r>
              <a:rPr lang="en-US" dirty="0"/>
              <a:t> onto the stack</a:t>
            </a:r>
          </a:p>
          <a:p>
            <a:r>
              <a:rPr lang="en-US" dirty="0"/>
              <a:t>this is the call's </a:t>
            </a:r>
            <a:r>
              <a:rPr lang="en-US" b="1" dirty="0"/>
              <a:t>activation record</a:t>
            </a:r>
            <a:r>
              <a:rPr lang="en-US" dirty="0"/>
              <a:t> </a:t>
            </a:r>
            <a:r>
              <a:rPr lang="en-US" sz="1600" dirty="0"/>
              <a:t>(or "stack frame")</a:t>
            </a:r>
            <a:endParaRPr lang="en-US" dirty="0"/>
          </a:p>
          <a:p>
            <a:r>
              <a:rPr lang="en-US" dirty="0"/>
              <a:t>it contains </a:t>
            </a:r>
            <a:r>
              <a:rPr lang="en-US" b="1" dirty="0"/>
              <a:t>local variables </a:t>
            </a:r>
            <a:r>
              <a:rPr lang="en-US" sz="1200" dirty="0"/>
              <a:t>(including arguments)</a:t>
            </a:r>
            <a:r>
              <a:rPr lang="en-US" dirty="0"/>
              <a:t> and the </a:t>
            </a:r>
            <a:r>
              <a:rPr lang="en-US" b="1" dirty="0"/>
              <a:t>return address</a:t>
            </a:r>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sp>
        <p:nvSpPr>
          <p:cNvPr id="7" name="TextBox 6"/>
          <p:cNvSpPr txBox="1"/>
          <p:nvPr/>
        </p:nvSpPr>
        <p:spPr>
          <a:xfrm>
            <a:off x="304800" y="2307104"/>
            <a:ext cx="3048000" cy="1938992"/>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main()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 y;</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char</a:t>
            </a:r>
            <a:r>
              <a:rPr lang="en-US" sz="2400" b="1" dirty="0">
                <a:latin typeface="Consolas" pitchFamily="49" charset="0"/>
                <a:cs typeface="Consolas" pitchFamily="49" charset="0"/>
              </a:rPr>
              <a:t> </a:t>
            </a:r>
            <a:r>
              <a:rPr lang="en-US" sz="2400" b="1" dirty="0" err="1">
                <a:latin typeface="Consolas" pitchFamily="49" charset="0"/>
                <a:cs typeface="Consolas" pitchFamily="49" charset="0"/>
              </a:rPr>
              <a:t>buf</a:t>
            </a:r>
            <a:r>
              <a:rPr lang="en-US" sz="2400" b="1" dirty="0">
                <a:latin typeface="Consolas" pitchFamily="49" charset="0"/>
                <a:cs typeface="Consolas" pitchFamily="49" charset="0"/>
              </a:rPr>
              <a:t>[</a:t>
            </a:r>
            <a:r>
              <a:rPr lang="en-US" sz="2400" b="1" dirty="0">
                <a:solidFill>
                  <a:schemeClr val="accent3">
                    <a:lumMod val="75000"/>
                  </a:schemeClr>
                </a:solidFill>
                <a:latin typeface="Consolas" pitchFamily="49" charset="0"/>
                <a:cs typeface="Consolas" pitchFamily="49" charset="0"/>
              </a:rPr>
              <a:t>5</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0</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1490414334"/>
              </p:ext>
            </p:extLst>
          </p:nvPr>
        </p:nvGraphicFramePr>
        <p:xfrm>
          <a:off x="4572000" y="2171700"/>
          <a:ext cx="2209800" cy="228600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main's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1447800">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a:t>
                      </a:r>
                    </a:p>
                    <a:p>
                      <a:r>
                        <a:rPr lang="en-US" sz="2000" b="1" dirty="0">
                          <a:latin typeface="Consolas" pitchFamily="49" charset="0"/>
                          <a:cs typeface="Consolas" pitchFamily="49" charset="0"/>
                        </a:rPr>
                        <a:t>y</a:t>
                      </a:r>
                    </a:p>
                    <a:p>
                      <a:r>
                        <a:rPr lang="en-US" sz="2000" b="1" dirty="0" err="1">
                          <a:latin typeface="Consolas" pitchFamily="49" charset="0"/>
                          <a:cs typeface="Consolas" pitchFamily="49" charset="0"/>
                        </a:rPr>
                        <a:t>buf</a:t>
                      </a:r>
                      <a:r>
                        <a:rPr lang="en-US" sz="2000" b="1" dirty="0">
                          <a:latin typeface="Consolas" pitchFamily="49" charset="0"/>
                          <a:cs typeface="Consolas" pitchFamily="49" charset="0"/>
                        </a:rPr>
                        <a:t>[5]</a:t>
                      </a:r>
                    </a:p>
                  </a:txBody>
                  <a:tcPr>
                    <a:solidFill>
                      <a:schemeClr val="accent1">
                        <a:lumMod val="40000"/>
                        <a:lumOff val="60000"/>
                      </a:schemeClr>
                    </a:solidFill>
                  </a:tcPr>
                </a:tc>
                <a:extLst>
                  <a:ext uri="{0D108BD9-81ED-4DB2-BD59-A6C34878D82A}">
                    <a16:rowId xmlns:a16="http://schemas.microsoft.com/office/drawing/2014/main" val="10001"/>
                  </a:ext>
                </a:extLst>
              </a:tr>
              <a:tr h="457200">
                <a:tc>
                  <a:txBody>
                    <a:bodyPr/>
                    <a:lstStyle/>
                    <a:p>
                      <a:pPr algn="ctr"/>
                      <a:r>
                        <a:rPr lang="en-US" i="1" dirty="0"/>
                        <a:t>garbage</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2" name="Group 11"/>
          <p:cNvGrpSpPr/>
          <p:nvPr/>
        </p:nvGrpSpPr>
        <p:grpSpPr>
          <a:xfrm>
            <a:off x="6858000" y="2552700"/>
            <a:ext cx="2133600" cy="1447800"/>
            <a:chOff x="6858000" y="2628900"/>
            <a:chExt cx="2133600" cy="1447800"/>
          </a:xfrm>
        </p:grpSpPr>
        <p:sp>
          <p:nvSpPr>
            <p:cNvPr id="10" name="Right Brace 9"/>
            <p:cNvSpPr/>
            <p:nvPr/>
          </p:nvSpPr>
          <p:spPr>
            <a:xfrm>
              <a:off x="6858000" y="2628900"/>
              <a:ext cx="533400" cy="1447800"/>
            </a:xfrm>
            <a:prstGeom prst="rightBrace">
              <a:avLst>
                <a:gd name="adj1" fmla="val 33508"/>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7467600" y="3086100"/>
              <a:ext cx="1524000" cy="461665"/>
            </a:xfrm>
            <a:prstGeom prst="rect">
              <a:avLst/>
            </a:prstGeom>
            <a:noFill/>
          </p:spPr>
          <p:txBody>
            <a:bodyPr wrap="square" rtlCol="0">
              <a:spAutoFit/>
            </a:bodyPr>
            <a:lstStyle/>
            <a:p>
              <a:r>
                <a:rPr lang="en-US" sz="2400" dirty="0"/>
                <a:t>main's AR</a:t>
              </a:r>
            </a:p>
          </p:txBody>
        </p:sp>
      </p:grpSp>
      <p:sp>
        <p:nvSpPr>
          <p:cNvPr id="13" name="TextBox 12"/>
          <p:cNvSpPr txBox="1"/>
          <p:nvPr/>
        </p:nvSpPr>
        <p:spPr>
          <a:xfrm>
            <a:off x="4876800" y="1714500"/>
            <a:ext cx="1524000" cy="461665"/>
          </a:xfrm>
          <a:prstGeom prst="rect">
            <a:avLst/>
          </a:prstGeom>
          <a:noFill/>
        </p:spPr>
        <p:txBody>
          <a:bodyPr wrap="square" rtlCol="0">
            <a:spAutoFit/>
          </a:bodyPr>
          <a:lstStyle/>
          <a:p>
            <a:pPr algn="ctr"/>
            <a:r>
              <a:rPr lang="en-US" sz="2400" b="1"/>
              <a:t>Stack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13"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4903</TotalTime>
  <Words>2568</Words>
  <Application>Microsoft Macintosh PowerPoint</Application>
  <PresentationFormat>On-screen Show (16:10)</PresentationFormat>
  <Paragraphs>428</Paragraphs>
  <Slides>23</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Consolas</vt:lpstr>
      <vt:lpstr>Courier New</vt:lpstr>
      <vt:lpstr>Segoe UI</vt:lpstr>
      <vt:lpstr>Segoe WP Semibold</vt:lpstr>
      <vt:lpstr>Trebuchet MS</vt:lpstr>
      <vt:lpstr>Wingdings</vt:lpstr>
      <vt:lpstr>1_02 - C - Basics</vt:lpstr>
      <vt:lpstr>C – Scope, Lifetime, and the Stack</vt:lpstr>
      <vt:lpstr>Class announcements</vt:lpstr>
      <vt:lpstr>More pointer stuff</vt:lpstr>
      <vt:lpstr>const pointers</vt:lpstr>
      <vt:lpstr>Pointer casting</vt:lpstr>
      <vt:lpstr>The Stack!!!</vt:lpstr>
      <vt:lpstr>The flow of control</vt:lpstr>
      <vt:lpstr>What's the stack?</vt:lpstr>
      <vt:lpstr>Activation records (ARs)</vt:lpstr>
      <vt:lpstr>The low-level layout</vt:lpstr>
      <vt:lpstr>Call = push, return = pop (animated)</vt:lpstr>
      <vt:lpstr>Recursive functions (animated)</vt:lpstr>
      <vt:lpstr>But they don't really go away. (animated)</vt:lpstr>
      <vt:lpstr>Don't return stack arrays.</vt:lpstr>
      <vt:lpstr>Scope and Lifetime</vt:lpstr>
      <vt:lpstr>Scope</vt:lpstr>
      <vt:lpstr>Global variables are terrible</vt:lpstr>
      <vt:lpstr>Homestead (animated)</vt:lpstr>
      <vt:lpstr>Lifetime</vt:lpstr>
      <vt:lpstr>You're watching the Lifetime Channel</vt:lpstr>
      <vt:lpstr>Ownership</vt:lpstr>
      <vt:lpstr>If only it were that simple</vt:lpstr>
      <vt:lpstr>Looking at this problem a different 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126</cp:revision>
  <dcterms:created xsi:type="dcterms:W3CDTF">2017-01-24T02:14:22Z</dcterms:created>
  <dcterms:modified xsi:type="dcterms:W3CDTF">2024-01-29T22:35:33Z</dcterms:modified>
</cp:coreProperties>
</file>